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6" r:id="rId2"/>
    <p:sldId id="273" r:id="rId3"/>
    <p:sldId id="265" r:id="rId4"/>
    <p:sldId id="274" r:id="rId5"/>
    <p:sldId id="283" r:id="rId6"/>
    <p:sldId id="260" r:id="rId7"/>
    <p:sldId id="292" r:id="rId8"/>
    <p:sldId id="259" r:id="rId9"/>
    <p:sldId id="275" r:id="rId10"/>
    <p:sldId id="284" r:id="rId11"/>
    <p:sldId id="276" r:id="rId12"/>
    <p:sldId id="285" r:id="rId13"/>
    <p:sldId id="277" r:id="rId14"/>
    <p:sldId id="286" r:id="rId15"/>
    <p:sldId id="278" r:id="rId16"/>
    <p:sldId id="287" r:id="rId17"/>
    <p:sldId id="289" r:id="rId18"/>
    <p:sldId id="288" r:id="rId19"/>
    <p:sldId id="290" r:id="rId20"/>
    <p:sldId id="279" r:id="rId21"/>
    <p:sldId id="294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D70"/>
    <a:srgbClr val="2CB7A3"/>
    <a:srgbClr val="797979"/>
    <a:srgbClr val="198D70"/>
    <a:srgbClr val="767160"/>
    <a:srgbClr val="69B5E4"/>
    <a:srgbClr val="F1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22"/>
    <p:restoredTop sz="94541"/>
  </p:normalViewPr>
  <p:slideViewPr>
    <p:cSldViewPr snapToGrid="0" snapToObjects="1">
      <p:cViewPr varScale="1">
        <p:scale>
          <a:sx n="73" d="100"/>
          <a:sy n="73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83D57-C19A-F64C-801D-A98FAB3A98C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32388-95F0-0841-9771-5356C7CC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32388-95F0-0841-9771-5356C7CC05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53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32388-95F0-0841-9771-5356C7CC05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6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32388-95F0-0841-9771-5356C7CC05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32388-95F0-0841-9771-5356C7CC05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0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32388-95F0-0841-9771-5356C7CC05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32388-95F0-0841-9771-5356C7CC05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2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32388-95F0-0841-9771-5356C7CC05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32388-95F0-0841-9771-5356C7CC05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29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32388-95F0-0841-9771-5356C7CC05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0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32388-95F0-0841-9771-5356C7CC05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4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32388-95F0-0841-9771-5356C7CC05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E7B4-A72D-5542-AE93-7CD8FB05C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03D05-5841-8E45-86EB-2EB20964E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1069C-3B4F-7540-B025-EC822535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E26E-0A6D-5848-93AF-9AC7704238B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D5B0-772C-DD42-9485-4EB7AD24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4D97-5274-3E44-9920-6139670B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392-8DB7-0A4E-B8E7-68CA92169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5C8F-A66B-9146-AC04-4FCD4AEA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AF2E8-5416-E448-9DE7-9AF14EF3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0BE2F-94D6-5242-BEA6-8EAF352E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E26E-0A6D-5848-93AF-9AC7704238B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713D8-491D-B94B-A13B-FA1A4FFC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5898-B381-2B46-88FE-2B72AD25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392-8DB7-0A4E-B8E7-68CA92169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DF0D08-2B63-7B41-9256-79F4D0520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E8A31-ACEF-A54B-B95A-8C582AA57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83B80-AB25-D042-8891-9E8D56C5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E26E-0A6D-5848-93AF-9AC7704238B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38332-FF59-AB48-9856-64109A2F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BD45E-8737-5443-8E11-5E7162BE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392-8DB7-0A4E-B8E7-68CA92169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2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01502-233C-524E-A093-F4D12416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A429F-F3D4-7F4D-892C-B43A0CB19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0AA20-4192-1A4E-B7BA-041B5A7E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E26E-0A6D-5848-93AF-9AC7704238B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02211-2318-9D46-A6CA-B6E20CF3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6CFA6-51B4-4749-8983-79AA4BBB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392-8DB7-0A4E-B8E7-68CA92169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F96A-82BB-DA46-A8AD-7931546B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C4E24-BA00-224D-9270-739059879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B63C0-6630-5242-8464-210E5763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E26E-0A6D-5848-93AF-9AC7704238B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B472A-47A1-D941-92E5-806B3DBC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2C104-CB11-004D-B415-1151B4D2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392-8DB7-0A4E-B8E7-68CA92169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4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0650-EBD8-744A-869C-C7EE9642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DF90D-BC20-FC41-906A-B10612055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5A44C-250D-C442-8E89-D00118929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4A0F6-742C-9644-9CA2-0EF9F877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E26E-0A6D-5848-93AF-9AC7704238B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D1333-BBC3-DD4D-83C3-75A8640D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26C95-D3EF-0048-83B3-8F851461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392-8DB7-0A4E-B8E7-68CA92169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5D3B-2EAE-294C-B6F6-91226756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4E41B-6736-554B-9BF2-A3C8EB259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6D172-25BD-4F44-8E0D-944B2665E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3C7D0-34FD-EF43-A9BA-7C5C2180A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12D3D6-0052-2B4E-8488-25FE81245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29BB6-7631-F244-9B9E-503A2F21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E26E-0A6D-5848-93AF-9AC7704238B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E3AC26-7DF8-CE4F-87EF-F01847FA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FD5EE8-D257-0545-B1E1-263975DD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392-8DB7-0A4E-B8E7-68CA92169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4BBE-301F-EE42-BC6B-181B1194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EA891-1CA5-4D4F-A59C-3B9CE934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E26E-0A6D-5848-93AF-9AC7704238B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E93AC-4257-DB4A-8812-0EB62EB5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0AB53-9BF1-8049-9E7A-1A9D5E36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392-8DB7-0A4E-B8E7-68CA92169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6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7035F-2322-8848-ACF2-8FE50689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E26E-0A6D-5848-93AF-9AC7704238B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1B2A74-7D1D-B64F-9E88-8E7013D3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8BDC9-5AA1-C54C-B024-2C0E4288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392-8DB7-0A4E-B8E7-68CA92169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3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502A-3336-414D-A8FD-CC4D4027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10C5B-2350-954E-83E8-C9A5D273A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B827C-B667-D840-BEFE-BBC65FF95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A5DE6-AC19-4245-85A6-95A81B62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E26E-0A6D-5848-93AF-9AC7704238B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A0DD7-7F71-794A-9C61-93E5DADD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D3A15-6766-8948-A22E-687A9C65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392-8DB7-0A4E-B8E7-68CA92169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4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AE82-6611-4549-B7E9-82E2BA62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B75667-66C6-9B43-824B-2F29ACF16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69EC-A923-2547-8EC4-DEBD14095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0DE8E-BF97-094E-8832-B60872885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E26E-0A6D-5848-93AF-9AC7704238B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87AA1-B55C-0F48-8BBA-CD711290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32300-275B-4143-8513-3DE189D6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392-8DB7-0A4E-B8E7-68CA92169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9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AD776-2DB3-9641-83C1-06B98B34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6778C-007E-E14C-8C62-23CD8FE6A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D0362-BF2B-834D-912A-12E6ED1E4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AE26E-0A6D-5848-93AF-9AC7704238B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342D3-388F-F746-A1EE-D9289D448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80216-6DE8-4C40-8D48-18412CFAD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E392-8DB7-0A4E-B8E7-68CA92169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mailto:marcelamingoti@ntm.org.n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mailto:budget.mfsc@xtra.co.n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hyperlink" Target="mailto:natalievincent@ntm.org.n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mailto:support@ntm.org.n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AB1C1-79C1-D740-B6FF-2C821669EA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CDE654C-BAAC-FD43-A4F6-24F57A9BE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81" y="224264"/>
            <a:ext cx="1952458" cy="6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8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3E9115-419B-C745-9A19-861B46B8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F52BB-52C8-2E47-82B1-243327D57E28}"/>
              </a:ext>
            </a:extLst>
          </p:cNvPr>
          <p:cNvSpPr txBox="1"/>
          <p:nvPr/>
        </p:nvSpPr>
        <p:spPr>
          <a:xfrm>
            <a:off x="880152" y="920959"/>
            <a:ext cx="1043169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b="1" dirty="0">
                <a:solidFill>
                  <a:srgbClr val="F58D70"/>
                </a:solidFill>
                <a:latin typeface="Helvetica" pitchFamily="2" charset="0"/>
              </a:rPr>
              <a:t>Working with Financial Mentors</a:t>
            </a:r>
          </a:p>
          <a:p>
            <a:pPr lvl="1"/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Application options</a:t>
            </a:r>
          </a:p>
          <a:p>
            <a:pPr lvl="1"/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Loan criteria</a:t>
            </a:r>
          </a:p>
          <a:p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Preparing an application</a:t>
            </a:r>
            <a:br>
              <a:rPr lang="en-US" sz="3000" dirty="0">
                <a:latin typeface="Helvetica" pitchFamily="2" charset="0"/>
              </a:rPr>
            </a:br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Service support</a:t>
            </a:r>
          </a:p>
          <a:p>
            <a:pPr lvl="1"/>
            <a:endParaRPr lang="en-US" sz="3000" dirty="0">
              <a:latin typeface="Helvetica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B60496-3300-6E40-8412-E50FE41E9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44156">
            <a:off x="889718" y="1074218"/>
            <a:ext cx="431980" cy="43198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203593B-B299-5C42-9F2C-6CD813582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996" y="5608217"/>
            <a:ext cx="1966351" cy="6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3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BBC-AC45-344C-BA2B-C98594BE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34A9-6E1D-D547-BCAF-3FF5A25C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70D57-D172-8648-80B8-CE7F5BE1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49247B-7C26-794D-8CFA-5DB5B09B1324}"/>
              </a:ext>
            </a:extLst>
          </p:cNvPr>
          <p:cNvSpPr/>
          <p:nvPr/>
        </p:nvSpPr>
        <p:spPr>
          <a:xfrm>
            <a:off x="441158" y="445168"/>
            <a:ext cx="11309684" cy="5967663"/>
          </a:xfrm>
          <a:prstGeom prst="rect">
            <a:avLst/>
          </a:prstGeom>
          <a:solidFill>
            <a:srgbClr val="F58D70"/>
          </a:solidFill>
          <a:ln>
            <a:solidFill>
              <a:srgbClr val="F58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FE54B-CA08-F345-9FC5-2FF44A5A20B3}"/>
              </a:ext>
            </a:extLst>
          </p:cNvPr>
          <p:cNvSpPr txBox="1"/>
          <p:nvPr/>
        </p:nvSpPr>
        <p:spPr>
          <a:xfrm>
            <a:off x="986589" y="843835"/>
            <a:ext cx="10764253" cy="4413965"/>
          </a:xfrm>
          <a:prstGeom prst="rect">
            <a:avLst/>
          </a:prstGeom>
          <a:solidFill>
            <a:srgbClr val="F58D70"/>
          </a:solidFill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How We Manage the Application Process </a:t>
            </a:r>
          </a:p>
          <a:p>
            <a:pPr>
              <a:lnSpc>
                <a:spcPct val="112000"/>
              </a:lnSpc>
            </a:pPr>
            <a:br>
              <a:rPr lang="en-US" sz="2800" dirty="0">
                <a:latin typeface="Helvetica" pitchFamily="2" charset="0"/>
              </a:rPr>
            </a:br>
            <a:r>
              <a:rPr lang="en-US" sz="2800" dirty="0">
                <a:latin typeface="Helvetica" pitchFamily="2" charset="0"/>
              </a:rPr>
              <a:t>					</a:t>
            </a:r>
            <a:r>
              <a:rPr lang="en-NZ" sz="2400" b="1" dirty="0">
                <a:latin typeface="Helvetica" pitchFamily="2" charset="0"/>
              </a:rPr>
              <a:t>EMILIE DOBINSON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					Loans Officer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				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					</a:t>
            </a:r>
            <a:r>
              <a:rPr lang="en-US" sz="2400" u="sng" dirty="0" err="1">
                <a:latin typeface="Helvetica" pitchFamily="2" charset="0"/>
              </a:rPr>
              <a:t>applications@ntm.org.nz</a:t>
            </a:r>
            <a:endParaRPr lang="en-US" sz="2400" u="sng" dirty="0">
              <a:latin typeface="Helvetica" pitchFamily="2" charset="0"/>
            </a:endParaRPr>
          </a:p>
          <a:p>
            <a:pPr>
              <a:lnSpc>
                <a:spcPct val="112000"/>
              </a:lnSpc>
            </a:pPr>
            <a:endParaRPr lang="en-US" sz="2800" dirty="0"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11248-86EA-A547-8AEB-490BFEBAE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38" y="3137949"/>
            <a:ext cx="1288444" cy="154136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4509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3E9115-419B-C745-9A19-861B46B8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F52BB-52C8-2E47-82B1-243327D57E28}"/>
              </a:ext>
            </a:extLst>
          </p:cNvPr>
          <p:cNvSpPr txBox="1"/>
          <p:nvPr/>
        </p:nvSpPr>
        <p:spPr>
          <a:xfrm>
            <a:off x="880151" y="920959"/>
            <a:ext cx="1043169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b="1" dirty="0">
                <a:solidFill>
                  <a:srgbClr val="F58D70"/>
                </a:solidFill>
                <a:latin typeface="Helvetica" pitchFamily="2" charset="0"/>
              </a:rPr>
              <a:t>The Application Process</a:t>
            </a:r>
            <a:br>
              <a:rPr lang="en-US" sz="3000" dirty="0">
                <a:latin typeface="Helvetica" pitchFamily="2" charset="0"/>
              </a:rPr>
            </a:br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Receiving an application and supporting documentation</a:t>
            </a:r>
          </a:p>
          <a:p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Budgets and debt schedules</a:t>
            </a:r>
          </a:p>
          <a:p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Preparing an application for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Application outcome next steps</a:t>
            </a:r>
          </a:p>
          <a:p>
            <a:br>
              <a:rPr lang="en-US" sz="3000" dirty="0">
                <a:latin typeface="Helvetica" pitchFamily="2" charset="0"/>
              </a:rPr>
            </a:br>
            <a:endParaRPr lang="en-US" sz="3000" dirty="0">
              <a:latin typeface="Helvetica" pitchFamily="2" charset="0"/>
            </a:endParaRPr>
          </a:p>
          <a:p>
            <a:pPr lvl="1"/>
            <a:endParaRPr lang="en-US" sz="3000" dirty="0">
              <a:latin typeface="Helvetica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B60496-3300-6E40-8412-E50FE41E9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44156">
            <a:off x="889718" y="1074218"/>
            <a:ext cx="431980" cy="43198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FEA0CD-0435-C84E-9AA4-5DB786C3C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996" y="5608217"/>
            <a:ext cx="1966351" cy="6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BBC-AC45-344C-BA2B-C98594BE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34A9-6E1D-D547-BCAF-3FF5A25C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70D57-D172-8648-80B8-CE7F5BE1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49247B-7C26-794D-8CFA-5DB5B09B1324}"/>
              </a:ext>
            </a:extLst>
          </p:cNvPr>
          <p:cNvSpPr/>
          <p:nvPr/>
        </p:nvSpPr>
        <p:spPr>
          <a:xfrm>
            <a:off x="441158" y="445168"/>
            <a:ext cx="11309684" cy="5967663"/>
          </a:xfrm>
          <a:prstGeom prst="rect">
            <a:avLst/>
          </a:prstGeom>
          <a:solidFill>
            <a:srgbClr val="F58D70"/>
          </a:solidFill>
          <a:ln>
            <a:solidFill>
              <a:srgbClr val="F58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FE54B-CA08-F345-9FC5-2FF44A5A20B3}"/>
              </a:ext>
            </a:extLst>
          </p:cNvPr>
          <p:cNvSpPr txBox="1"/>
          <p:nvPr/>
        </p:nvSpPr>
        <p:spPr>
          <a:xfrm>
            <a:off x="1082841" y="833695"/>
            <a:ext cx="10668001" cy="5103385"/>
          </a:xfrm>
          <a:prstGeom prst="rect">
            <a:avLst/>
          </a:prstGeom>
          <a:solidFill>
            <a:srgbClr val="F58D70"/>
          </a:solidFill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The Disbursal Process and How We Manage Repayments</a:t>
            </a:r>
            <a:br>
              <a:rPr lang="en-US" sz="4800" dirty="0">
                <a:latin typeface="Helvetica" pitchFamily="2" charset="0"/>
              </a:rPr>
            </a:br>
            <a:br>
              <a:rPr lang="en-US" sz="4800" dirty="0">
                <a:latin typeface="Helvetica" pitchFamily="2" charset="0"/>
              </a:rPr>
            </a:br>
            <a:r>
              <a:rPr lang="en-US" sz="2800" dirty="0">
                <a:latin typeface="Helvetica" pitchFamily="2" charset="0"/>
              </a:rPr>
              <a:t>					</a:t>
            </a:r>
            <a:r>
              <a:rPr lang="en-AU" sz="2400" b="1" dirty="0">
                <a:latin typeface="Helvetica" pitchFamily="2" charset="0"/>
              </a:rPr>
              <a:t>MARCELA MINGOTI</a:t>
            </a:r>
            <a:r>
              <a:rPr lang="en-NZ" b="1" dirty="0"/>
              <a:t>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					Finance Manager</a:t>
            </a:r>
            <a:br>
              <a:rPr lang="en-US" sz="2400" dirty="0">
                <a:latin typeface="Helvetica" pitchFamily="2" charset="0"/>
              </a:rPr>
            </a:b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					</a:t>
            </a:r>
            <a:r>
              <a:rPr lang="en-US" sz="2000" dirty="0">
                <a:latin typeface="Helvetica" pitchFamily="2" charset="0"/>
              </a:rPr>
              <a:t>finance</a:t>
            </a:r>
            <a:r>
              <a:rPr lang="en-US" sz="2000" dirty="0"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@ntm.org.nz</a:t>
            </a:r>
            <a:endParaRPr lang="en-US" sz="2000" dirty="0">
              <a:latin typeface="Helvetica" pitchFamily="2" charset="0"/>
            </a:endParaRPr>
          </a:p>
          <a:p>
            <a:pPr lvl="8">
              <a:lnSpc>
                <a:spcPct val="112000"/>
              </a:lnSpc>
            </a:pPr>
            <a:r>
              <a:rPr lang="en-US" sz="2000" dirty="0">
                <a:latin typeface="Helvetica" pitchFamily="2" charset="0"/>
              </a:rPr>
              <a:t>	</a:t>
            </a:r>
            <a:r>
              <a:rPr lang="en-US" sz="2000" dirty="0" err="1">
                <a:latin typeface="Helvetica" pitchFamily="2" charset="0"/>
              </a:rPr>
              <a:t>www.linkedin.com</a:t>
            </a:r>
            <a:r>
              <a:rPr lang="en-US" sz="2000" dirty="0">
                <a:latin typeface="Helvetica" pitchFamily="2" charset="0"/>
              </a:rPr>
              <a:t>/in/</a:t>
            </a:r>
            <a:r>
              <a:rPr lang="en-US" sz="2000" dirty="0" err="1">
                <a:latin typeface="Helvetica" pitchFamily="2" charset="0"/>
              </a:rPr>
              <a:t>marcelamingoti</a:t>
            </a:r>
            <a:endParaRPr lang="en-US" sz="2000" dirty="0">
              <a:latin typeface="Helvetica" pitchFamily="2" charset="0"/>
            </a:endParaRPr>
          </a:p>
          <a:p>
            <a:pPr>
              <a:lnSpc>
                <a:spcPct val="112000"/>
              </a:lnSpc>
            </a:pPr>
            <a:endParaRPr lang="en-US" sz="2800" dirty="0"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31ADE2-91CA-DE48-9DD7-6286105338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/>
          <a:stretch/>
        </p:blipFill>
        <p:spPr bwMode="auto">
          <a:xfrm>
            <a:off x="3735978" y="3326195"/>
            <a:ext cx="1591948" cy="201017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0508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3E9115-419B-C745-9A19-861B46B8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F52BB-52C8-2E47-82B1-243327D57E28}"/>
              </a:ext>
            </a:extLst>
          </p:cNvPr>
          <p:cNvSpPr txBox="1"/>
          <p:nvPr/>
        </p:nvSpPr>
        <p:spPr>
          <a:xfrm>
            <a:off x="880152" y="920959"/>
            <a:ext cx="1043169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b="1" dirty="0">
                <a:solidFill>
                  <a:srgbClr val="F58D70"/>
                </a:solidFill>
                <a:latin typeface="Helvetica" pitchFamily="2" charset="0"/>
              </a:rPr>
              <a:t>The Disbursal and Repayments Process</a:t>
            </a:r>
          </a:p>
          <a:p>
            <a:pPr lvl="1"/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How the process works</a:t>
            </a:r>
            <a:br>
              <a:rPr lang="en-US" sz="3000" dirty="0">
                <a:latin typeface="Helvetica" pitchFamily="2" charset="0"/>
              </a:rPr>
            </a:br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How the loans are managed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How we manage non-payers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Completed loans and over-payments</a:t>
            </a:r>
          </a:p>
          <a:p>
            <a:pPr lvl="1"/>
            <a:endParaRPr lang="en-US" sz="3000" dirty="0">
              <a:latin typeface="Helvetica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B60496-3300-6E40-8412-E50FE41E9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44156">
            <a:off x="889718" y="1074218"/>
            <a:ext cx="431980" cy="43198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377F07-DF53-444C-B775-316E2661D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996" y="5608217"/>
            <a:ext cx="1966351" cy="6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BBC-AC45-344C-BA2B-C98594BE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34A9-6E1D-D547-BCAF-3FF5A25C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70D57-D172-8648-80B8-CE7F5BE1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49247B-7C26-794D-8CFA-5DB5B09B1324}"/>
              </a:ext>
            </a:extLst>
          </p:cNvPr>
          <p:cNvSpPr/>
          <p:nvPr/>
        </p:nvSpPr>
        <p:spPr>
          <a:xfrm>
            <a:off x="441158" y="445168"/>
            <a:ext cx="11309684" cy="5967663"/>
          </a:xfrm>
          <a:prstGeom prst="rect">
            <a:avLst/>
          </a:prstGeom>
          <a:solidFill>
            <a:srgbClr val="F58D70"/>
          </a:solidFill>
          <a:ln>
            <a:solidFill>
              <a:srgbClr val="F58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image001 2.jpg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FE54B-CA08-F345-9FC5-2FF44A5A20B3}"/>
              </a:ext>
            </a:extLst>
          </p:cNvPr>
          <p:cNvSpPr txBox="1"/>
          <p:nvPr/>
        </p:nvSpPr>
        <p:spPr>
          <a:xfrm>
            <a:off x="965275" y="970871"/>
            <a:ext cx="10668001" cy="4764766"/>
          </a:xfrm>
          <a:prstGeom prst="rect">
            <a:avLst/>
          </a:prstGeom>
          <a:solidFill>
            <a:srgbClr val="F58D70"/>
          </a:solidFill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Strengthening the Financial Wellbeing of New Zealanders</a:t>
            </a:r>
            <a:br>
              <a:rPr lang="en-US" sz="2800" dirty="0">
                <a:latin typeface="Helvetica" pitchFamily="2" charset="0"/>
              </a:rPr>
            </a:br>
            <a:endParaRPr lang="en-US" sz="2800" dirty="0">
              <a:latin typeface="Helvetica" pitchFamily="2" charset="0"/>
            </a:endParaRPr>
          </a:p>
          <a:p>
            <a:pPr>
              <a:lnSpc>
                <a:spcPct val="112000"/>
              </a:lnSpc>
            </a:pPr>
            <a:endParaRPr lang="en-US" sz="2800" dirty="0">
              <a:latin typeface="Helvetica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2800" b="1" dirty="0">
                <a:latin typeface="Helvetica" pitchFamily="2" charset="0"/>
              </a:rPr>
              <a:t>					</a:t>
            </a:r>
            <a:r>
              <a:rPr lang="en-NZ" sz="2400" b="1" dirty="0">
                <a:latin typeface="Helvetica" pitchFamily="2" charset="0"/>
              </a:rPr>
              <a:t>IRIHAPETI EDWARDS 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					</a:t>
            </a:r>
            <a:r>
              <a:rPr lang="en-NZ" sz="2400" dirty="0">
                <a:latin typeface="Helvetica" pitchFamily="2" charset="0"/>
              </a:rPr>
              <a:t>Financial literacy champion</a:t>
            </a:r>
            <a:r>
              <a:rPr lang="en-AU" sz="2400" dirty="0">
                <a:latin typeface="Helvetica" pitchFamily="2" charset="0"/>
              </a:rPr>
              <a:t> </a:t>
            </a:r>
            <a:r>
              <a:rPr lang="en-US" sz="2400" dirty="0">
                <a:latin typeface="Helvetica" pitchFamily="2" charset="0"/>
              </a:rPr>
              <a:t>							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					</a:t>
            </a:r>
            <a:r>
              <a:rPr lang="en-US" sz="2000" dirty="0">
                <a:latin typeface="Helvetica" pitchFamily="2" charset="0"/>
              </a:rPr>
              <a:t>email address</a:t>
            </a:r>
          </a:p>
          <a:p>
            <a:pPr lvl="8">
              <a:lnSpc>
                <a:spcPct val="112000"/>
              </a:lnSpc>
            </a:pPr>
            <a:r>
              <a:rPr lang="en-US" sz="2000" dirty="0">
                <a:latin typeface="Helvetica" pitchFamily="2" charset="0"/>
              </a:rPr>
              <a:t>	</a:t>
            </a:r>
            <a:r>
              <a:rPr lang="en-US" sz="2000" dirty="0" err="1">
                <a:latin typeface="Helvetica" pitchFamily="2" charset="0"/>
              </a:rPr>
              <a:t>www.linkedin.com</a:t>
            </a:r>
            <a:r>
              <a:rPr lang="en-US" sz="2000" dirty="0">
                <a:latin typeface="Helvetica" pitchFamily="2" charset="0"/>
              </a:rPr>
              <a:t>/in/</a:t>
            </a:r>
            <a:r>
              <a:rPr lang="en-US" sz="2000" dirty="0" err="1">
                <a:latin typeface="Helvetica" pitchFamily="2" charset="0"/>
              </a:rPr>
              <a:t>iriedwards</a:t>
            </a:r>
            <a:endParaRPr lang="en-US" sz="2800" dirty="0"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818B62-4090-7E43-8A4A-B1EA87FA3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243" y="3704194"/>
            <a:ext cx="2294762" cy="183645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5321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3E9115-419B-C745-9A19-861B46B8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F52BB-52C8-2E47-82B1-243327D57E28}"/>
              </a:ext>
            </a:extLst>
          </p:cNvPr>
          <p:cNvSpPr txBox="1"/>
          <p:nvPr/>
        </p:nvSpPr>
        <p:spPr>
          <a:xfrm>
            <a:off x="880152" y="920959"/>
            <a:ext cx="1068219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b="1" dirty="0">
                <a:solidFill>
                  <a:srgbClr val="F58D70"/>
                </a:solidFill>
                <a:latin typeface="Helvetica" pitchFamily="2" charset="0"/>
              </a:rPr>
              <a:t>Strengthening Financial Wellbeing </a:t>
            </a:r>
          </a:p>
          <a:p>
            <a:pPr lvl="1"/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My story</a:t>
            </a:r>
          </a:p>
          <a:p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Financial literacy skills and their importance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Youth perspective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Helvetica" pitchFamily="2" charset="0"/>
            </a:endParaRPr>
          </a:p>
          <a:p>
            <a:pPr lvl="1"/>
            <a:endParaRPr lang="en-US" sz="3000" dirty="0">
              <a:latin typeface="Helvetica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B60496-3300-6E40-8412-E50FE41E9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44156">
            <a:off x="889718" y="1074218"/>
            <a:ext cx="431980" cy="43198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64D9451-DDC3-7A49-8291-0CEAD524A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996" y="5608217"/>
            <a:ext cx="1966351" cy="6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8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BBC-AC45-344C-BA2B-C98594BE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34A9-6E1D-D547-BCAF-3FF5A25C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70D57-D172-8648-80B8-CE7F5BE1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49247B-7C26-794D-8CFA-5DB5B09B1324}"/>
              </a:ext>
            </a:extLst>
          </p:cNvPr>
          <p:cNvSpPr/>
          <p:nvPr/>
        </p:nvSpPr>
        <p:spPr>
          <a:xfrm>
            <a:off x="441158" y="445168"/>
            <a:ext cx="11309684" cy="5967663"/>
          </a:xfrm>
          <a:prstGeom prst="rect">
            <a:avLst/>
          </a:prstGeom>
          <a:solidFill>
            <a:srgbClr val="F58D70"/>
          </a:solidFill>
          <a:ln>
            <a:solidFill>
              <a:srgbClr val="F58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FE54B-CA08-F345-9FC5-2FF44A5A20B3}"/>
              </a:ext>
            </a:extLst>
          </p:cNvPr>
          <p:cNvSpPr txBox="1"/>
          <p:nvPr/>
        </p:nvSpPr>
        <p:spPr>
          <a:xfrm>
            <a:off x="1082840" y="1016575"/>
            <a:ext cx="10395285" cy="4396653"/>
          </a:xfrm>
          <a:prstGeom prst="rect">
            <a:avLst/>
          </a:prstGeom>
          <a:solidFill>
            <a:srgbClr val="F58D70"/>
          </a:solidFill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Outcomes for Clients </a:t>
            </a:r>
          </a:p>
          <a:p>
            <a:pPr lvl="8">
              <a:lnSpc>
                <a:spcPct val="112000"/>
              </a:lnSpc>
            </a:pPr>
            <a:endParaRPr lang="en-US" sz="2800" dirty="0">
              <a:latin typeface="Helvetica" pitchFamily="2" charset="0"/>
            </a:endParaRPr>
          </a:p>
          <a:p>
            <a:pPr lvl="8">
              <a:lnSpc>
                <a:spcPct val="112000"/>
              </a:lnSpc>
            </a:pPr>
            <a:br>
              <a:rPr lang="en-US" sz="2800" dirty="0">
                <a:latin typeface="Helvetica" pitchFamily="2" charset="0"/>
              </a:rPr>
            </a:br>
            <a:r>
              <a:rPr lang="en-US" sz="2800" dirty="0">
                <a:latin typeface="Helvetica" pitchFamily="2" charset="0"/>
              </a:rPr>
              <a:t>	</a:t>
            </a:r>
            <a:r>
              <a:rPr lang="en-NZ" sz="2400" b="1" dirty="0">
                <a:latin typeface="Helvetica" pitchFamily="2" charset="0"/>
              </a:rPr>
              <a:t>JANE GIBBIN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	Financial Mentor </a:t>
            </a:r>
            <a:br>
              <a:rPr lang="en-US" sz="2400" dirty="0">
                <a:latin typeface="Helvetica" pitchFamily="2" charset="0"/>
              </a:rPr>
            </a:b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	</a:t>
            </a:r>
            <a:r>
              <a:rPr lang="en-US" sz="2000" dirty="0">
                <a:latin typeface="Helvetica" pitchFamily="2" charset="0"/>
                <a:hlinkClick r:id="rId4"/>
              </a:rPr>
              <a:t>budget.mfsc@xtra.co.nz</a:t>
            </a:r>
            <a:endParaRPr lang="en-US" sz="2000" dirty="0">
              <a:latin typeface="Helvetica" pitchFamily="2" charset="0"/>
            </a:endParaRPr>
          </a:p>
          <a:p>
            <a:pPr lvl="8">
              <a:lnSpc>
                <a:spcPct val="112000"/>
              </a:lnSpc>
            </a:pPr>
            <a:endParaRPr lang="en-US" sz="2000" dirty="0">
              <a:latin typeface="Helvetica" pitchFamily="2" charset="0"/>
            </a:endParaRPr>
          </a:p>
          <a:p>
            <a:pPr>
              <a:lnSpc>
                <a:spcPct val="112000"/>
              </a:lnSpc>
            </a:pPr>
            <a:endParaRPr lang="en-US" sz="2800" dirty="0"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F3D298-813A-8040-BDF9-E07C115055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49" y="2918930"/>
            <a:ext cx="1006893" cy="1510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76728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3E9115-419B-C745-9A19-861B46B8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F52BB-52C8-2E47-82B1-243327D57E28}"/>
              </a:ext>
            </a:extLst>
          </p:cNvPr>
          <p:cNvSpPr txBox="1"/>
          <p:nvPr/>
        </p:nvSpPr>
        <p:spPr>
          <a:xfrm>
            <a:off x="880152" y="920959"/>
            <a:ext cx="1043169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b="1" dirty="0">
                <a:solidFill>
                  <a:srgbClr val="F58D70"/>
                </a:solidFill>
                <a:latin typeface="Helvetica" pitchFamily="2" charset="0"/>
              </a:rPr>
              <a:t>Working with NTM</a:t>
            </a:r>
          </a:p>
          <a:p>
            <a:pPr lvl="1"/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 The impact of the loans</a:t>
            </a:r>
            <a:br>
              <a:rPr lang="en-US" sz="3000" dirty="0">
                <a:latin typeface="Helvetica" pitchFamily="2" charset="0"/>
              </a:rPr>
            </a:br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 Settlement with creditors</a:t>
            </a:r>
            <a:br>
              <a:rPr lang="en-US" sz="3000" dirty="0">
                <a:latin typeface="Helvetica" pitchFamily="2" charset="0"/>
              </a:rPr>
            </a:br>
            <a:endParaRPr lang="en-US" sz="3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itchFamily="2" charset="0"/>
              </a:rPr>
              <a:t> Advocacy and referrals </a:t>
            </a:r>
          </a:p>
          <a:p>
            <a:pPr lvl="1"/>
            <a:endParaRPr lang="en-US" sz="3000" dirty="0">
              <a:latin typeface="Helvetica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B60496-3300-6E40-8412-E50FE41E9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44156">
            <a:off x="889718" y="1074218"/>
            <a:ext cx="431980" cy="43198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B6A7EE-DACC-CC46-BB55-D891D7D27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996" y="5608217"/>
            <a:ext cx="1966351" cy="6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4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BBC-AC45-344C-BA2B-C98594BE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34A9-6E1D-D547-BCAF-3FF5A25C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70D57-D172-8648-80B8-CE7F5BE1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9FE54B-CA08-F345-9FC5-2FF44A5A20B3}"/>
              </a:ext>
            </a:extLst>
          </p:cNvPr>
          <p:cNvSpPr txBox="1"/>
          <p:nvPr/>
        </p:nvSpPr>
        <p:spPr>
          <a:xfrm>
            <a:off x="1437436" y="1052785"/>
            <a:ext cx="11207931" cy="88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AU" sz="4800" b="1" dirty="0">
                <a:solidFill>
                  <a:srgbClr val="F58D70"/>
                </a:solidFill>
                <a:latin typeface="Helvetica" pitchFamily="2" charset="0"/>
              </a:rPr>
              <a:t>Please Keep in Touch</a:t>
            </a:r>
            <a:r>
              <a:rPr lang="en-US" sz="2800" dirty="0">
                <a:latin typeface="Helvetica" pitchFamily="2" charset="0"/>
              </a:rPr>
              <a:t>	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B9C90A5-FC49-714F-8839-A34109963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464" y="5436354"/>
            <a:ext cx="2609730" cy="8736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5E0649-1334-6E45-858A-FD3033C2BAAE}"/>
              </a:ext>
            </a:extLst>
          </p:cNvPr>
          <p:cNvSpPr txBox="1"/>
          <p:nvPr/>
        </p:nvSpPr>
        <p:spPr>
          <a:xfrm>
            <a:off x="1437435" y="2027602"/>
            <a:ext cx="10240759" cy="4158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Join our </a:t>
            </a:r>
            <a:r>
              <a:rPr lang="en-US" sz="2800" dirty="0">
                <a:solidFill>
                  <a:srgbClr val="F58D70"/>
                </a:solidFill>
                <a:latin typeface="Helvetica" pitchFamily="2" charset="0"/>
              </a:rPr>
              <a:t>closed Facebook group for Financial Mentors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Follow us on </a:t>
            </a:r>
            <a:r>
              <a:rPr lang="en-US" sz="2800" dirty="0">
                <a:solidFill>
                  <a:srgbClr val="F58D70"/>
                </a:solidFill>
                <a:latin typeface="Helvetica" pitchFamily="2" charset="0"/>
              </a:rPr>
              <a:t>Facebook.com/</a:t>
            </a:r>
            <a:r>
              <a:rPr lang="en-US" sz="2800" dirty="0" err="1">
                <a:solidFill>
                  <a:srgbClr val="F58D70"/>
                </a:solidFill>
                <a:latin typeface="Helvetica" pitchFamily="2" charset="0"/>
              </a:rPr>
              <a:t>ngatangatamicrofinance</a:t>
            </a:r>
            <a:endParaRPr lang="en-US" sz="2800" dirty="0">
              <a:solidFill>
                <a:srgbClr val="F58D70"/>
              </a:solidFill>
              <a:latin typeface="Helvetica" pitchFamily="2" charset="0"/>
            </a:endParaRP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Follow us </a:t>
            </a:r>
            <a:r>
              <a:rPr lang="en-US" sz="2800" dirty="0">
                <a:solidFill>
                  <a:srgbClr val="F58D70"/>
                </a:solidFill>
                <a:latin typeface="Helvetica" pitchFamily="2" charset="0"/>
              </a:rPr>
              <a:t>on Instagram @nga_tangata_microfinance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Connect on </a:t>
            </a:r>
            <a:r>
              <a:rPr lang="en-US" sz="2800" dirty="0" err="1">
                <a:solidFill>
                  <a:srgbClr val="F58D70"/>
                </a:solidFill>
                <a:latin typeface="Helvetica" pitchFamily="2" charset="0"/>
              </a:rPr>
              <a:t>linkedin.com</a:t>
            </a:r>
            <a:r>
              <a:rPr lang="en-US" sz="2800" dirty="0">
                <a:solidFill>
                  <a:srgbClr val="F58D70"/>
                </a:solidFill>
                <a:latin typeface="Helvetica" pitchFamily="2" charset="0"/>
              </a:rPr>
              <a:t>/company/</a:t>
            </a:r>
            <a:r>
              <a:rPr lang="en-US" sz="2800" dirty="0" err="1">
                <a:solidFill>
                  <a:srgbClr val="F58D70"/>
                </a:solidFill>
                <a:latin typeface="Helvetica" pitchFamily="2" charset="0"/>
              </a:rPr>
              <a:t>ngā</a:t>
            </a:r>
            <a:r>
              <a:rPr lang="en-US" sz="2800" dirty="0">
                <a:solidFill>
                  <a:srgbClr val="F58D70"/>
                </a:solidFill>
                <a:latin typeface="Helvetica" pitchFamily="2" charset="0"/>
              </a:rPr>
              <a:t>-</a:t>
            </a:r>
            <a:r>
              <a:rPr lang="en-US" sz="2800" dirty="0" err="1">
                <a:solidFill>
                  <a:srgbClr val="F58D70"/>
                </a:solidFill>
                <a:latin typeface="Helvetica" pitchFamily="2" charset="0"/>
              </a:rPr>
              <a:t>tāngata</a:t>
            </a:r>
            <a:r>
              <a:rPr lang="en-US" sz="2800" dirty="0">
                <a:solidFill>
                  <a:srgbClr val="F58D70"/>
                </a:solidFill>
                <a:latin typeface="Helvetica" pitchFamily="2" charset="0"/>
              </a:rPr>
              <a:t>-microfinance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Find us on </a:t>
            </a:r>
            <a:r>
              <a:rPr lang="en-US" sz="2800" dirty="0">
                <a:solidFill>
                  <a:srgbClr val="F58D70"/>
                </a:solidFill>
                <a:latin typeface="Helvetica" pitchFamily="2" charset="0"/>
              </a:rPr>
              <a:t>YouTube </a:t>
            </a:r>
            <a:r>
              <a:rPr lang="en-NZ" sz="2800" dirty="0">
                <a:solidFill>
                  <a:srgbClr val="F58D70"/>
                </a:solidFill>
                <a:latin typeface="Helvetica" pitchFamily="2" charset="0"/>
              </a:rPr>
              <a:t>Ngā Tāngata Microfinance</a:t>
            </a:r>
            <a:r>
              <a:rPr lang="en-US" sz="2800" dirty="0">
                <a:solidFill>
                  <a:srgbClr val="F58D70"/>
                </a:solidFill>
                <a:latin typeface="Helvetica" pitchFamily="2" charset="0"/>
              </a:rPr>
              <a:t> </a:t>
            </a:r>
            <a:r>
              <a:rPr lang="en-US" sz="2000" dirty="0">
                <a:solidFill>
                  <a:srgbClr val="F58D70"/>
                </a:solidFill>
                <a:latin typeface="Helvetica" pitchFamily="2" charset="0"/>
              </a:rPr>
              <a:t>https://www.youtube.com/channel/UCUftPTv_p6qWCqUTDcH8Xtg</a:t>
            </a:r>
            <a:br>
              <a:rPr lang="en-US" sz="2800" dirty="0">
                <a:latin typeface="Helvetica" pitchFamily="2" charset="0"/>
              </a:rPr>
            </a:br>
            <a:endParaRPr lang="en-US" sz="2800" dirty="0">
              <a:latin typeface="Helvetica" pitchFamily="2" charset="0"/>
            </a:endParaRPr>
          </a:p>
          <a:p>
            <a:pPr>
              <a:lnSpc>
                <a:spcPct val="114000"/>
              </a:lnSpc>
            </a:pPr>
            <a:r>
              <a:rPr lang="en-US" sz="2800" dirty="0" err="1">
                <a:solidFill>
                  <a:srgbClr val="2CB7A3"/>
                </a:solidFill>
                <a:latin typeface="Helvetica" pitchFamily="2" charset="0"/>
              </a:rPr>
              <a:t>www.ngatangatamicrofinance.org.nz</a:t>
            </a:r>
            <a:endParaRPr lang="en-US" sz="2800" dirty="0">
              <a:solidFill>
                <a:srgbClr val="2CB7A3"/>
              </a:solidFill>
              <a:latin typeface="Helvetica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47C060-72C8-CD4F-A279-B549479DC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644156">
            <a:off x="943475" y="1256786"/>
            <a:ext cx="474740" cy="4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9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BBC-AC45-344C-BA2B-C98594BE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34A9-6E1D-D547-BCAF-3FF5A25C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70D57-D172-8648-80B8-CE7F5BE1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49247B-7C26-794D-8CFA-5DB5B09B1324}"/>
              </a:ext>
            </a:extLst>
          </p:cNvPr>
          <p:cNvSpPr/>
          <p:nvPr/>
        </p:nvSpPr>
        <p:spPr>
          <a:xfrm>
            <a:off x="441158" y="445168"/>
            <a:ext cx="11309684" cy="5967663"/>
          </a:xfrm>
          <a:prstGeom prst="rect">
            <a:avLst/>
          </a:prstGeom>
          <a:solidFill>
            <a:srgbClr val="F58D70"/>
          </a:solidFill>
          <a:ln>
            <a:solidFill>
              <a:srgbClr val="F58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FE54B-CA08-F345-9FC5-2FF44A5A20B3}"/>
              </a:ext>
            </a:extLst>
          </p:cNvPr>
          <p:cNvSpPr txBox="1"/>
          <p:nvPr/>
        </p:nvSpPr>
        <p:spPr>
          <a:xfrm>
            <a:off x="1082842" y="1069809"/>
            <a:ext cx="8373978" cy="4775795"/>
          </a:xfrm>
          <a:prstGeom prst="rect">
            <a:avLst/>
          </a:prstGeom>
          <a:solidFill>
            <a:srgbClr val="F58D70"/>
          </a:solidFill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Welcome – Karakia</a:t>
            </a:r>
          </a:p>
          <a:p>
            <a:pPr algn="ctr">
              <a:lnSpc>
                <a:spcPct val="112000"/>
              </a:lnSpc>
            </a:pPr>
            <a:endParaRPr lang="en-US" sz="3000" dirty="0">
              <a:latin typeface="Helvetica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2800" dirty="0" err="1">
                <a:latin typeface="Helvetica" pitchFamily="2" charset="0"/>
              </a:rPr>
              <a:t>Tūtawa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mai</a:t>
            </a:r>
            <a:r>
              <a:rPr lang="en-US" sz="2800" dirty="0">
                <a:latin typeface="Helvetica" pitchFamily="2" charset="0"/>
              </a:rPr>
              <a:t> i </a:t>
            </a:r>
            <a:r>
              <a:rPr lang="en-US" sz="2800" dirty="0" err="1">
                <a:latin typeface="Helvetica" pitchFamily="2" charset="0"/>
              </a:rPr>
              <a:t>runga</a:t>
            </a:r>
            <a:r>
              <a:rPr lang="en-US" sz="2800" dirty="0">
                <a:latin typeface="Helvetica" pitchFamily="2" charset="0"/>
              </a:rPr>
              <a:t>,</a:t>
            </a:r>
          </a:p>
          <a:p>
            <a:pPr>
              <a:lnSpc>
                <a:spcPct val="112000"/>
              </a:lnSpc>
            </a:pPr>
            <a:r>
              <a:rPr lang="en-US" sz="2800" dirty="0" err="1">
                <a:latin typeface="Helvetica" pitchFamily="2" charset="0"/>
              </a:rPr>
              <a:t>Tūtawa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mai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i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raro</a:t>
            </a:r>
            <a:r>
              <a:rPr lang="en-US" sz="2800" dirty="0">
                <a:latin typeface="Helvetica" pitchFamily="2" charset="0"/>
              </a:rPr>
              <a:t>,</a:t>
            </a:r>
          </a:p>
          <a:p>
            <a:pPr>
              <a:lnSpc>
                <a:spcPct val="112000"/>
              </a:lnSpc>
            </a:pPr>
            <a:r>
              <a:rPr lang="en-US" sz="2800" dirty="0" err="1">
                <a:latin typeface="Helvetica" pitchFamily="2" charset="0"/>
              </a:rPr>
              <a:t>Tūtawa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mai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i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waho</a:t>
            </a:r>
            <a:r>
              <a:rPr lang="en-US" sz="2800" dirty="0">
                <a:latin typeface="Helvetica" pitchFamily="2" charset="0"/>
              </a:rPr>
              <a:t>,</a:t>
            </a:r>
          </a:p>
          <a:p>
            <a:pPr>
              <a:lnSpc>
                <a:spcPct val="112000"/>
              </a:lnSpc>
            </a:pPr>
            <a:r>
              <a:rPr lang="en-US" sz="2800" dirty="0" err="1">
                <a:latin typeface="Helvetica" pitchFamily="2" charset="0"/>
              </a:rPr>
              <a:t>Tūtawa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mai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i</a:t>
            </a:r>
            <a:r>
              <a:rPr lang="en-US" sz="2800" dirty="0">
                <a:latin typeface="Helvetica" pitchFamily="2" charset="0"/>
              </a:rPr>
              <a:t> roto,</a:t>
            </a:r>
          </a:p>
          <a:p>
            <a:pPr>
              <a:lnSpc>
                <a:spcPct val="112000"/>
              </a:lnSpc>
            </a:pPr>
            <a:r>
              <a:rPr lang="en-US" sz="2800" dirty="0">
                <a:latin typeface="Helvetica" pitchFamily="2" charset="0"/>
              </a:rPr>
              <a:t>Kia tau ai </a:t>
            </a:r>
            <a:r>
              <a:rPr lang="en-US" sz="2800" dirty="0" err="1">
                <a:latin typeface="Helvetica" pitchFamily="2" charset="0"/>
              </a:rPr>
              <a:t>te</a:t>
            </a:r>
            <a:r>
              <a:rPr lang="en-US" sz="2800" dirty="0">
                <a:latin typeface="Helvetica" pitchFamily="2" charset="0"/>
              </a:rPr>
              <a:t> mauri </a:t>
            </a:r>
            <a:r>
              <a:rPr lang="en-US" sz="2800" dirty="0" err="1">
                <a:latin typeface="Helvetica" pitchFamily="2" charset="0"/>
              </a:rPr>
              <a:t>tū</a:t>
            </a:r>
            <a:r>
              <a:rPr lang="en-US" sz="2800" dirty="0">
                <a:latin typeface="Helvetica" pitchFamily="2" charset="0"/>
              </a:rPr>
              <a:t>,</a:t>
            </a:r>
          </a:p>
          <a:p>
            <a:pPr>
              <a:lnSpc>
                <a:spcPct val="112000"/>
              </a:lnSpc>
            </a:pPr>
            <a:r>
              <a:rPr lang="en-US" sz="2800" dirty="0">
                <a:latin typeface="Helvetica" pitchFamily="2" charset="0"/>
              </a:rPr>
              <a:t>Te mauri ora ki </a:t>
            </a:r>
            <a:r>
              <a:rPr lang="en-US" sz="2800" dirty="0" err="1">
                <a:latin typeface="Helvetica" pitchFamily="2" charset="0"/>
              </a:rPr>
              <a:t>te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katoa</a:t>
            </a:r>
            <a:r>
              <a:rPr lang="en-US" sz="2800" dirty="0">
                <a:latin typeface="Helvetica" pitchFamily="2" charset="0"/>
              </a:rPr>
              <a:t>,</a:t>
            </a:r>
          </a:p>
          <a:p>
            <a:pPr>
              <a:lnSpc>
                <a:spcPct val="112000"/>
              </a:lnSpc>
            </a:pPr>
            <a:r>
              <a:rPr lang="en-US" sz="2800" dirty="0" err="1">
                <a:latin typeface="Helvetica" pitchFamily="2" charset="0"/>
              </a:rPr>
              <a:t>Haumi</a:t>
            </a:r>
            <a:r>
              <a:rPr lang="en-US" sz="2800" dirty="0">
                <a:latin typeface="Helvetica" pitchFamily="2" charset="0"/>
              </a:rPr>
              <a:t> e hui e TĀIKI E!</a:t>
            </a:r>
          </a:p>
        </p:txBody>
      </p:sp>
    </p:spTree>
    <p:extLst>
      <p:ext uri="{BB962C8B-B14F-4D97-AF65-F5344CB8AC3E}">
        <p14:creationId xmlns:p14="http://schemas.microsoft.com/office/powerpoint/2010/main" val="3674724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BBC-AC45-344C-BA2B-C98594BE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34A9-6E1D-D547-BCAF-3FF5A25C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70D57-D172-8648-80B8-CE7F5BE1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49247B-7C26-794D-8CFA-5DB5B09B1324}"/>
              </a:ext>
            </a:extLst>
          </p:cNvPr>
          <p:cNvSpPr/>
          <p:nvPr/>
        </p:nvSpPr>
        <p:spPr>
          <a:xfrm>
            <a:off x="441158" y="445168"/>
            <a:ext cx="11309684" cy="5967663"/>
          </a:xfrm>
          <a:prstGeom prst="rect">
            <a:avLst/>
          </a:prstGeom>
          <a:solidFill>
            <a:srgbClr val="F58D70"/>
          </a:solidFill>
          <a:ln>
            <a:solidFill>
              <a:srgbClr val="F58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FE54B-CA08-F345-9FC5-2FF44A5A20B3}"/>
              </a:ext>
            </a:extLst>
          </p:cNvPr>
          <p:cNvSpPr txBox="1"/>
          <p:nvPr/>
        </p:nvSpPr>
        <p:spPr>
          <a:xfrm>
            <a:off x="805051" y="2549999"/>
            <a:ext cx="10176043" cy="2673168"/>
          </a:xfrm>
          <a:prstGeom prst="rect">
            <a:avLst/>
          </a:prstGeom>
          <a:solidFill>
            <a:srgbClr val="F58D7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Questions &amp; Answers</a:t>
            </a:r>
          </a:p>
          <a:p>
            <a:pPr algn="ctr">
              <a:lnSpc>
                <a:spcPct val="112000"/>
              </a:lnSpc>
            </a:pPr>
            <a:endParaRPr lang="en-US" sz="48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112000"/>
              </a:lnSpc>
            </a:pPr>
            <a:br>
              <a:rPr lang="en-US" sz="2800" dirty="0">
                <a:latin typeface="Helvetica" pitchFamily="2" charset="0"/>
              </a:rPr>
            </a:br>
            <a:r>
              <a:rPr lang="en-US" sz="2800" dirty="0">
                <a:latin typeface="Helvetica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6212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BBC-AC45-344C-BA2B-C98594BE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34A9-6E1D-D547-BCAF-3FF5A25C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70D57-D172-8648-80B8-CE7F5BE1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49247B-7C26-794D-8CFA-5DB5B09B1324}"/>
              </a:ext>
            </a:extLst>
          </p:cNvPr>
          <p:cNvSpPr/>
          <p:nvPr/>
        </p:nvSpPr>
        <p:spPr>
          <a:xfrm>
            <a:off x="441158" y="445168"/>
            <a:ext cx="11309684" cy="5967663"/>
          </a:xfrm>
          <a:prstGeom prst="rect">
            <a:avLst/>
          </a:prstGeom>
          <a:solidFill>
            <a:srgbClr val="F58D70"/>
          </a:solidFill>
          <a:ln>
            <a:solidFill>
              <a:srgbClr val="F58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FE54B-CA08-F345-9FC5-2FF44A5A20B3}"/>
              </a:ext>
            </a:extLst>
          </p:cNvPr>
          <p:cNvSpPr txBox="1"/>
          <p:nvPr/>
        </p:nvSpPr>
        <p:spPr>
          <a:xfrm>
            <a:off x="898357" y="925347"/>
            <a:ext cx="10176043" cy="4603440"/>
          </a:xfrm>
          <a:prstGeom prst="rect">
            <a:avLst/>
          </a:prstGeom>
          <a:solidFill>
            <a:srgbClr val="F58D7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endParaRPr lang="en-US" sz="48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112000"/>
              </a:lnSpc>
            </a:pPr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Closing – Karakia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Helvetica" pitchFamily="2" charset="0"/>
              </a:rPr>
              <a:t>Ka </a:t>
            </a:r>
            <a:r>
              <a:rPr lang="en-US" sz="2800" dirty="0" err="1">
                <a:solidFill>
                  <a:prstClr val="black"/>
                </a:solidFill>
                <a:latin typeface="Helvetica" pitchFamily="2" charset="0"/>
              </a:rPr>
              <a:t>whakairia</a:t>
            </a:r>
            <a:r>
              <a:rPr lang="en-US" sz="2800" dirty="0">
                <a:solidFill>
                  <a:prstClr val="black"/>
                </a:solidFill>
                <a:latin typeface="Helvetica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Helvetica" pitchFamily="2" charset="0"/>
              </a:rPr>
              <a:t>te</a:t>
            </a:r>
            <a:r>
              <a:rPr lang="en-US" sz="2800" dirty="0">
                <a:solidFill>
                  <a:prstClr val="black"/>
                </a:solidFill>
                <a:latin typeface="Helvetica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Helvetica" pitchFamily="2" charset="0"/>
              </a:rPr>
              <a:t>tapu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Helvetica" pitchFamily="2" charset="0"/>
              </a:rPr>
              <a:t>Kia </a:t>
            </a:r>
            <a:r>
              <a:rPr lang="en-US" sz="2800" dirty="0" err="1">
                <a:solidFill>
                  <a:prstClr val="black"/>
                </a:solidFill>
                <a:latin typeface="Helvetica" pitchFamily="2" charset="0"/>
              </a:rPr>
              <a:t>watea</a:t>
            </a:r>
            <a:r>
              <a:rPr lang="en-US" sz="2800" dirty="0">
                <a:solidFill>
                  <a:prstClr val="black"/>
                </a:solidFill>
                <a:latin typeface="Helvetica" pitchFamily="2" charset="0"/>
              </a:rPr>
              <a:t> ai </a:t>
            </a:r>
            <a:r>
              <a:rPr lang="en-US" sz="2800" dirty="0" err="1">
                <a:solidFill>
                  <a:prstClr val="black"/>
                </a:solidFill>
                <a:latin typeface="Helvetica" pitchFamily="2" charset="0"/>
              </a:rPr>
              <a:t>te</a:t>
            </a:r>
            <a:r>
              <a:rPr lang="en-US" sz="2800" dirty="0">
                <a:solidFill>
                  <a:prstClr val="black"/>
                </a:solidFill>
                <a:latin typeface="Helvetica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Helvetica" pitchFamily="2" charset="0"/>
              </a:rPr>
              <a:t>ara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Helvetica" pitchFamily="2" charset="0"/>
              </a:rPr>
              <a:t>Kia </a:t>
            </a:r>
            <a:r>
              <a:rPr lang="en-US" sz="2800" dirty="0" err="1">
                <a:solidFill>
                  <a:prstClr val="black"/>
                </a:solidFill>
                <a:latin typeface="Helvetica" pitchFamily="2" charset="0"/>
              </a:rPr>
              <a:t>tūruki</a:t>
            </a:r>
            <a:r>
              <a:rPr lang="en-US" sz="2800" dirty="0">
                <a:solidFill>
                  <a:prstClr val="black"/>
                </a:solidFill>
                <a:latin typeface="Helvetica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Helvetica" pitchFamily="2" charset="0"/>
              </a:rPr>
              <a:t>whakataha</a:t>
            </a:r>
            <a:r>
              <a:rPr lang="en-US" sz="2800" dirty="0">
                <a:solidFill>
                  <a:prstClr val="black"/>
                </a:solidFill>
                <a:latin typeface="Helvetica" pitchFamily="2" charset="0"/>
              </a:rPr>
              <a:t> 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Helvetica" pitchFamily="2" charset="0"/>
              </a:rPr>
              <a:t>Kia </a:t>
            </a:r>
            <a:r>
              <a:rPr lang="en-US" sz="2800" dirty="0" err="1">
                <a:solidFill>
                  <a:prstClr val="black"/>
                </a:solidFill>
                <a:latin typeface="Helvetica" pitchFamily="2" charset="0"/>
              </a:rPr>
              <a:t>tūruki</a:t>
            </a:r>
            <a:r>
              <a:rPr lang="en-US" sz="2800" dirty="0">
                <a:solidFill>
                  <a:prstClr val="black"/>
                </a:solidFill>
                <a:latin typeface="Helvetica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Helvetica" pitchFamily="2" charset="0"/>
              </a:rPr>
              <a:t>whakataha</a:t>
            </a:r>
            <a:r>
              <a:rPr lang="en-US" sz="2800" dirty="0">
                <a:solidFill>
                  <a:prstClr val="black"/>
                </a:solidFill>
                <a:latin typeface="Helvetica" pitchFamily="2" charset="0"/>
              </a:rPr>
              <a:t> 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Helvetica" pitchFamily="2" charset="0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Tāiki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e</a:t>
            </a:r>
            <a:br>
              <a:rPr lang="en-US" sz="2800" dirty="0">
                <a:latin typeface="Helvetica" pitchFamily="2" charset="0"/>
              </a:rPr>
            </a:br>
            <a:r>
              <a:rPr lang="en-US" sz="2800" dirty="0">
                <a:latin typeface="Helvetica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37775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BBC-AC45-344C-BA2B-C98594BE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34A9-6E1D-D547-BCAF-3FF5A25C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70D57-D172-8648-80B8-CE7F5BE1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9FE54B-CA08-F345-9FC5-2FF44A5A20B3}"/>
              </a:ext>
            </a:extLst>
          </p:cNvPr>
          <p:cNvSpPr txBox="1"/>
          <p:nvPr/>
        </p:nvSpPr>
        <p:spPr>
          <a:xfrm>
            <a:off x="2728349" y="1837217"/>
            <a:ext cx="9703526" cy="1863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NZ" sz="4800" b="1">
                <a:solidFill>
                  <a:srgbClr val="F58D70"/>
                </a:solidFill>
                <a:latin typeface="Helvetica" pitchFamily="2" charset="0"/>
              </a:rPr>
              <a:t>       Ngā </a:t>
            </a:r>
            <a:r>
              <a:rPr lang="en-NZ" sz="4800" b="1" dirty="0">
                <a:solidFill>
                  <a:srgbClr val="F58D70"/>
                </a:solidFill>
                <a:latin typeface="Helvetica" pitchFamily="2" charset="0"/>
              </a:rPr>
              <a:t>mihi</a:t>
            </a:r>
            <a:endParaRPr lang="en-US" sz="4800" b="1" dirty="0">
              <a:solidFill>
                <a:srgbClr val="F58D70"/>
              </a:solidFill>
              <a:latin typeface="Helvetica" pitchFamily="2" charset="0"/>
            </a:endParaRPr>
          </a:p>
          <a:p>
            <a:pPr lvl="8">
              <a:lnSpc>
                <a:spcPct val="112000"/>
              </a:lnSpc>
            </a:pPr>
            <a:br>
              <a:rPr lang="en-US" sz="2800" dirty="0">
                <a:latin typeface="Helvetica" pitchFamily="2" charset="0"/>
              </a:rPr>
            </a:br>
            <a:r>
              <a:rPr lang="en-US" sz="2800" dirty="0">
                <a:latin typeface="Helvetica" pitchFamily="2" charset="0"/>
              </a:rPr>
              <a:t>	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B9C90A5-FC49-714F-8839-A34109963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349" y="3854316"/>
            <a:ext cx="4146121" cy="1387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65F11-D517-674A-87F1-68987B080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673" y="931907"/>
            <a:ext cx="2624093" cy="26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1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BBC-AC45-344C-BA2B-C98594BE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34A9-6E1D-D547-BCAF-3FF5A25C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70D57-D172-8648-80B8-CE7F5BE1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4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9FE54B-CA08-F345-9FC5-2FF44A5A20B3}"/>
              </a:ext>
            </a:extLst>
          </p:cNvPr>
          <p:cNvSpPr txBox="1"/>
          <p:nvPr/>
        </p:nvSpPr>
        <p:spPr>
          <a:xfrm>
            <a:off x="1328337" y="907244"/>
            <a:ext cx="10863663" cy="4623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4800" b="1" dirty="0">
                <a:solidFill>
                  <a:srgbClr val="F58D70"/>
                </a:solidFill>
                <a:latin typeface="Helvetica" pitchFamily="2" charset="0"/>
              </a:rPr>
              <a:t>Agenda</a:t>
            </a:r>
            <a:br>
              <a:rPr lang="en-US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Welcome - Karakia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Our purpose and what we offer   </a:t>
            </a:r>
            <a:r>
              <a:rPr lang="en-US" sz="2400" dirty="0">
                <a:solidFill>
                  <a:srgbClr val="F58D70"/>
                </a:solidFill>
                <a:latin typeface="Helvetica" pitchFamily="2" charset="0"/>
              </a:rPr>
              <a:t>Natalie Vincent, CEO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How we work with Financial Mentors   </a:t>
            </a:r>
            <a:r>
              <a:rPr lang="en-NZ" sz="2400" dirty="0">
                <a:solidFill>
                  <a:srgbClr val="F58D70"/>
                </a:solidFill>
                <a:latin typeface="Helvetica" pitchFamily="2" charset="0"/>
              </a:rPr>
              <a:t>Linda McCallum</a:t>
            </a:r>
            <a:r>
              <a:rPr lang="en-AU" sz="2400" dirty="0">
                <a:solidFill>
                  <a:srgbClr val="F58D70"/>
                </a:solidFill>
                <a:latin typeface="Helvetica" pitchFamily="2" charset="0"/>
              </a:rPr>
              <a:t>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How we manage the application process   </a:t>
            </a:r>
            <a:r>
              <a:rPr lang="en-NZ" sz="2400" dirty="0">
                <a:solidFill>
                  <a:srgbClr val="F58D70"/>
                </a:solidFill>
                <a:latin typeface="Helvetica" pitchFamily="2" charset="0"/>
              </a:rPr>
              <a:t>Emilie Dobinson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The disbursal process and how we manage repayments  </a:t>
            </a:r>
            <a:r>
              <a:rPr lang="en-NZ" sz="2400" dirty="0">
                <a:solidFill>
                  <a:srgbClr val="F58D70"/>
                </a:solidFill>
                <a:latin typeface="Helvetica" pitchFamily="2" charset="0"/>
              </a:rPr>
              <a:t>Marcela Mingoti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Strengthening the financial wellbeing of New Zealanders  </a:t>
            </a:r>
            <a:r>
              <a:rPr lang="en-NZ" sz="2400" dirty="0">
                <a:solidFill>
                  <a:srgbClr val="F58D70"/>
                </a:solidFill>
                <a:latin typeface="Helvetica" pitchFamily="2" charset="0"/>
              </a:rPr>
              <a:t>Irihapeti Edwards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What it’s like to work with NTM  </a:t>
            </a:r>
            <a:r>
              <a:rPr lang="en-NZ" sz="2400" dirty="0">
                <a:solidFill>
                  <a:srgbClr val="F58D70"/>
                </a:solidFill>
                <a:latin typeface="Helvetica" pitchFamily="2" charset="0"/>
              </a:rPr>
              <a:t>Jane Gibbin </a:t>
            </a:r>
            <a:r>
              <a:rPr lang="en-AU" sz="2400" dirty="0">
                <a:latin typeface="Helvetica" pitchFamily="2" charset="0"/>
              </a:rPr>
              <a:t>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Q &amp; A’s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Close - Karakia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D5DA46-516B-8E44-B658-B5BA1ABD6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45661">
            <a:off x="928180" y="5156327"/>
            <a:ext cx="266274" cy="2662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A4C7A1-1E0C-9847-B3E5-5F5FFCF7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45661">
            <a:off x="928180" y="3943227"/>
            <a:ext cx="266274" cy="2662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95D46C-92E8-024B-B00E-E87A16EC1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45661">
            <a:off x="928180" y="4372484"/>
            <a:ext cx="266274" cy="266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62A4F5-5EB2-3949-B5F9-424DFF0A0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45661">
            <a:off x="939317" y="4791427"/>
            <a:ext cx="266274" cy="2662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B3E707-72D6-5547-86C5-EAF9AE93F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45661">
            <a:off x="915254" y="3084855"/>
            <a:ext cx="266274" cy="2662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FB7D24-E3F3-784B-9F0F-03653185F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45661">
            <a:off x="915254" y="1871755"/>
            <a:ext cx="266274" cy="2662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150F77-930A-8942-8EA3-3AB9EDF8B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45661">
            <a:off x="915254" y="2301012"/>
            <a:ext cx="266274" cy="2662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4C670B-985F-D54A-AC99-B139D88E7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45661">
            <a:off x="926391" y="2719955"/>
            <a:ext cx="266274" cy="26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BB4C43-576A-CB4D-A6FE-BB478160D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45661">
            <a:off x="944861" y="3507866"/>
            <a:ext cx="266274" cy="266274"/>
          </a:xfrm>
          <a:prstGeom prst="rect">
            <a:avLst/>
          </a:prstGeom>
        </p:spPr>
      </p:pic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757D070-2AB8-C04C-8725-E101EBC95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464" y="5436354"/>
            <a:ext cx="2609730" cy="8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8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BBC-AC45-344C-BA2B-C98594BE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34A9-6E1D-D547-BCAF-3FF5A25C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70D57-D172-8648-80B8-CE7F5BE1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49247B-7C26-794D-8CFA-5DB5B09B1324}"/>
              </a:ext>
            </a:extLst>
          </p:cNvPr>
          <p:cNvSpPr/>
          <p:nvPr/>
        </p:nvSpPr>
        <p:spPr>
          <a:xfrm>
            <a:off x="441158" y="445168"/>
            <a:ext cx="11309684" cy="5967663"/>
          </a:xfrm>
          <a:prstGeom prst="rect">
            <a:avLst/>
          </a:prstGeom>
          <a:solidFill>
            <a:srgbClr val="F58D70"/>
          </a:solidFill>
          <a:ln>
            <a:solidFill>
              <a:srgbClr val="F58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FE54B-CA08-F345-9FC5-2FF44A5A20B3}"/>
              </a:ext>
            </a:extLst>
          </p:cNvPr>
          <p:cNvSpPr txBox="1"/>
          <p:nvPr/>
        </p:nvSpPr>
        <p:spPr>
          <a:xfrm>
            <a:off x="1082841" y="1016575"/>
            <a:ext cx="9047747" cy="4345036"/>
          </a:xfrm>
          <a:prstGeom prst="rect">
            <a:avLst/>
          </a:prstGeom>
          <a:solidFill>
            <a:srgbClr val="F58D70"/>
          </a:solidFill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Our Purpose &amp; What We Offer</a:t>
            </a:r>
          </a:p>
          <a:p>
            <a:pPr lvl="8">
              <a:lnSpc>
                <a:spcPct val="112000"/>
              </a:lnSpc>
            </a:pPr>
            <a:br>
              <a:rPr lang="en-US" sz="2800" dirty="0">
                <a:latin typeface="Helvetica" pitchFamily="2" charset="0"/>
              </a:rPr>
            </a:br>
            <a:endParaRPr lang="en-US" sz="2800" dirty="0">
              <a:latin typeface="Helvetica" pitchFamily="2" charset="0"/>
            </a:endParaRPr>
          </a:p>
          <a:p>
            <a:pPr lvl="8">
              <a:lnSpc>
                <a:spcPct val="112000"/>
              </a:lnSpc>
            </a:pPr>
            <a:r>
              <a:rPr lang="en-US" sz="2400" b="1" dirty="0">
                <a:latin typeface="Helvetica" pitchFamily="2" charset="0"/>
              </a:rPr>
              <a:t>	NATALIE VINCENT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	CEO</a:t>
            </a:r>
          </a:p>
          <a:p>
            <a:pPr lvl="8">
              <a:lnSpc>
                <a:spcPct val="112000"/>
              </a:lnSpc>
            </a:pP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	</a:t>
            </a:r>
            <a:r>
              <a:rPr lang="en-US" sz="2000" dirty="0"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natalievincent@ntm.org.nz</a:t>
            </a:r>
            <a:endParaRPr lang="en-US" sz="2000" dirty="0">
              <a:latin typeface="Helvetica" pitchFamily="2" charset="0"/>
            </a:endParaRPr>
          </a:p>
          <a:p>
            <a:pPr lvl="8">
              <a:lnSpc>
                <a:spcPct val="112000"/>
              </a:lnSpc>
            </a:pPr>
            <a:r>
              <a:rPr lang="en-US" sz="2000" dirty="0">
                <a:latin typeface="Helvetica" pitchFamily="2" charset="0"/>
              </a:rPr>
              <a:t>	</a:t>
            </a:r>
            <a:r>
              <a:rPr lang="en-US" sz="2000" dirty="0" err="1">
                <a:latin typeface="Helvetica" pitchFamily="2" charset="0"/>
              </a:rPr>
              <a:t>www.linkedin.com</a:t>
            </a:r>
            <a:r>
              <a:rPr lang="en-US" sz="2000" dirty="0">
                <a:latin typeface="Helvetica" pitchFamily="2" charset="0"/>
              </a:rPr>
              <a:t>/in/</a:t>
            </a:r>
            <a:r>
              <a:rPr lang="en-US" sz="2000" dirty="0" err="1">
                <a:latin typeface="Helvetica" pitchFamily="2" charset="0"/>
              </a:rPr>
              <a:t>natalievincent</a:t>
            </a:r>
            <a:endParaRPr lang="en-US" sz="2000" dirty="0">
              <a:latin typeface="Helvetica" pitchFamily="2" charset="0"/>
            </a:endParaRPr>
          </a:p>
          <a:p>
            <a:pPr>
              <a:lnSpc>
                <a:spcPct val="112000"/>
              </a:lnSpc>
            </a:pPr>
            <a:endParaRPr lang="en-US" sz="2800"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86107C-B8B5-6545-A668-7DB0AC6AF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643" y="2935705"/>
            <a:ext cx="1215189" cy="180576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8940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BBC-AC45-344C-BA2B-C98594BE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34A9-6E1D-D547-BCAF-3FF5A25C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70D57-D172-8648-80B8-CE7F5BE1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" y="13063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7AF0A82-9485-3344-B4DD-911735472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996" y="5608217"/>
            <a:ext cx="1966351" cy="658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9FE54B-CA08-F345-9FC5-2FF44A5A20B3}"/>
              </a:ext>
            </a:extLst>
          </p:cNvPr>
          <p:cNvSpPr txBox="1"/>
          <p:nvPr/>
        </p:nvSpPr>
        <p:spPr>
          <a:xfrm>
            <a:off x="1328337" y="907244"/>
            <a:ext cx="9605274" cy="88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4800" b="1" dirty="0">
                <a:solidFill>
                  <a:srgbClr val="F58D70"/>
                </a:solidFill>
                <a:latin typeface="Helvetica" pitchFamily="2" charset="0"/>
              </a:rPr>
              <a:t>Our Purpose</a:t>
            </a:r>
            <a:endParaRPr lang="en-US" sz="2400" dirty="0">
              <a:latin typeface="Helvetica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FB7D24-E3F3-784B-9F0F-03653185F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44156">
            <a:off x="795356" y="1125062"/>
            <a:ext cx="521434" cy="5214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BFB260-BC0D-5F45-85D5-5189A22E1221}"/>
              </a:ext>
            </a:extLst>
          </p:cNvPr>
          <p:cNvSpPr txBox="1"/>
          <p:nvPr/>
        </p:nvSpPr>
        <p:spPr>
          <a:xfrm>
            <a:off x="1328338" y="2001838"/>
            <a:ext cx="6900054" cy="3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NZ" sz="3000" dirty="0" err="1">
                <a:latin typeface="Helvetica" pitchFamily="2" charset="0"/>
              </a:rPr>
              <a:t>Ngā</a:t>
            </a:r>
            <a:r>
              <a:rPr lang="en-NZ" sz="3000" dirty="0">
                <a:latin typeface="Helvetica" pitchFamily="2" charset="0"/>
              </a:rPr>
              <a:t> Tāngata Microfinance is a </a:t>
            </a:r>
            <a:br>
              <a:rPr lang="en-NZ" sz="3000" dirty="0">
                <a:latin typeface="Helvetica" pitchFamily="2" charset="0"/>
              </a:rPr>
            </a:br>
            <a:r>
              <a:rPr lang="en-NZ" sz="3000" dirty="0">
                <a:solidFill>
                  <a:srgbClr val="F58D70"/>
                </a:solidFill>
                <a:latin typeface="Helvetica" pitchFamily="2" charset="0"/>
              </a:rPr>
              <a:t>non-profit organisation</a:t>
            </a:r>
            <a:r>
              <a:rPr lang="en-NZ" sz="3000" dirty="0">
                <a:latin typeface="Helvetica" pitchFamily="2" charset="0"/>
              </a:rPr>
              <a:t> providing </a:t>
            </a:r>
            <a:br>
              <a:rPr lang="en-NZ" sz="3000" dirty="0">
                <a:latin typeface="Helvetica" pitchFamily="2" charset="0"/>
              </a:rPr>
            </a:br>
            <a:r>
              <a:rPr lang="en-NZ" sz="3000" dirty="0">
                <a:solidFill>
                  <a:srgbClr val="F58D70"/>
                </a:solidFill>
                <a:latin typeface="Helvetica" pitchFamily="2" charset="0"/>
              </a:rPr>
              <a:t>fee-free</a:t>
            </a:r>
            <a:r>
              <a:rPr lang="en-NZ" sz="3000" dirty="0">
                <a:latin typeface="Helvetica" pitchFamily="2" charset="0"/>
              </a:rPr>
              <a:t> and </a:t>
            </a:r>
            <a:r>
              <a:rPr lang="en-NZ" sz="3000" dirty="0">
                <a:solidFill>
                  <a:srgbClr val="F58D70"/>
                </a:solidFill>
                <a:latin typeface="Helvetica" pitchFamily="2" charset="0"/>
              </a:rPr>
              <a:t>interest-free</a:t>
            </a:r>
            <a:r>
              <a:rPr lang="en-NZ" sz="3000" dirty="0">
                <a:latin typeface="Helvetica" pitchFamily="2" charset="0"/>
              </a:rPr>
              <a:t> </a:t>
            </a:r>
            <a:r>
              <a:rPr lang="en-NZ" sz="3000" dirty="0">
                <a:solidFill>
                  <a:srgbClr val="F58D70"/>
                </a:solidFill>
                <a:latin typeface="Helvetica" pitchFamily="2" charset="0"/>
              </a:rPr>
              <a:t>loans</a:t>
            </a:r>
            <a:r>
              <a:rPr lang="en-NZ" sz="3000" dirty="0">
                <a:latin typeface="Helvetica" pitchFamily="2" charset="0"/>
              </a:rPr>
              <a:t> together with </a:t>
            </a:r>
            <a:r>
              <a:rPr lang="en-NZ" sz="3000" dirty="0">
                <a:solidFill>
                  <a:srgbClr val="F58D70"/>
                </a:solidFill>
                <a:latin typeface="Helvetica" pitchFamily="2" charset="0"/>
              </a:rPr>
              <a:t>financial literacy </a:t>
            </a:r>
            <a:r>
              <a:rPr lang="en-NZ" sz="3000" dirty="0">
                <a:latin typeface="Helvetica" pitchFamily="2" charset="0"/>
              </a:rPr>
              <a:t>support to New Zealanders experiencing financial hardship.</a:t>
            </a:r>
            <a:endParaRPr lang="en-US" sz="3000" dirty="0">
              <a:latin typeface="Helvetica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D0FE99D-BB02-B642-BE1D-2F73CD3C8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054" y="2001838"/>
            <a:ext cx="3083540" cy="30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4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3E9115-419B-C745-9A19-861B46B8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F52BB-52C8-2E47-82B1-243327D57E28}"/>
              </a:ext>
            </a:extLst>
          </p:cNvPr>
          <p:cNvSpPr txBox="1"/>
          <p:nvPr/>
        </p:nvSpPr>
        <p:spPr>
          <a:xfrm>
            <a:off x="880152" y="920959"/>
            <a:ext cx="104316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>
                <a:solidFill>
                  <a:srgbClr val="F58D70"/>
                </a:solidFill>
                <a:latin typeface="Helvetica" pitchFamily="2" charset="0"/>
              </a:rPr>
              <a:t>Our Vision</a:t>
            </a:r>
          </a:p>
          <a:p>
            <a:pPr lvl="1"/>
            <a:r>
              <a:rPr lang="en-US" sz="3000" dirty="0">
                <a:latin typeface="Helvetica" pitchFamily="2" charset="0"/>
              </a:rPr>
              <a:t>A just and equitable society, with the economic and social inclusion of everyone living in </a:t>
            </a:r>
            <a:r>
              <a:rPr lang="en-US" sz="3000" dirty="0">
                <a:solidFill>
                  <a:srgbClr val="F58D70"/>
                </a:solidFill>
                <a:latin typeface="Helvetica" pitchFamily="2" charset="0"/>
              </a:rPr>
              <a:t>Aotearoa New Zealand,</a:t>
            </a:r>
            <a:r>
              <a:rPr lang="en-US" sz="3000" dirty="0">
                <a:solidFill>
                  <a:srgbClr val="2CB7A3"/>
                </a:solidFill>
                <a:latin typeface="Helvetica" pitchFamily="2" charset="0"/>
              </a:rPr>
              <a:t> </a:t>
            </a:r>
            <a:r>
              <a:rPr lang="en-US" sz="3000" dirty="0">
                <a:latin typeface="Helvetica" pitchFamily="2" charset="0"/>
              </a:rPr>
              <a:t>including those on low incomes.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F4A50-F890-6749-A571-A9937F3410E8}"/>
              </a:ext>
            </a:extLst>
          </p:cNvPr>
          <p:cNvSpPr txBox="1"/>
          <p:nvPr/>
        </p:nvSpPr>
        <p:spPr>
          <a:xfrm>
            <a:off x="4483314" y="3289315"/>
            <a:ext cx="72705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>
                <a:solidFill>
                  <a:srgbClr val="F58D70"/>
                </a:solidFill>
                <a:latin typeface="Helvetica" pitchFamily="2" charset="0"/>
              </a:rPr>
              <a:t>Our Mission </a:t>
            </a:r>
            <a:br>
              <a:rPr lang="en-US" sz="3000" dirty="0">
                <a:latin typeface="Helvetica" pitchFamily="2" charset="0"/>
              </a:rPr>
            </a:br>
            <a:r>
              <a:rPr lang="en-US" sz="3000" dirty="0">
                <a:latin typeface="Helvetica" pitchFamily="2" charset="0"/>
              </a:rPr>
              <a:t>To provide </a:t>
            </a:r>
            <a:r>
              <a:rPr lang="en-US" sz="3000" dirty="0">
                <a:solidFill>
                  <a:srgbClr val="F58D70"/>
                </a:solidFill>
                <a:latin typeface="Helvetica" pitchFamily="2" charset="0"/>
              </a:rPr>
              <a:t>safe, fair and affordable finance options </a:t>
            </a:r>
            <a:r>
              <a:rPr lang="en-US" sz="3000" dirty="0">
                <a:latin typeface="Helvetica" pitchFamily="2" charset="0"/>
              </a:rPr>
              <a:t>that enable financial inclusion and capability, and challenge structural and economic forms of financial exclusion.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A055E1-51D9-1B40-9CA4-5EA0C52B35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0080" y="3203418"/>
            <a:ext cx="2482796" cy="2453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A536AE-A802-634F-843F-C05F9E830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44156">
            <a:off x="4570145" y="3376145"/>
            <a:ext cx="381644" cy="381644"/>
          </a:xfrm>
          <a:prstGeom prst="rect">
            <a:avLst/>
          </a:prstGeom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E5AD6D-6027-374B-AB0C-67E6D317F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5996" y="5608217"/>
            <a:ext cx="1966351" cy="6582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8C6BDD-8DEC-F84C-AACA-809DB2DC2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44156">
            <a:off x="1012694" y="994349"/>
            <a:ext cx="381644" cy="3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2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BBC-AC45-344C-BA2B-C98594BE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34A9-6E1D-D547-BCAF-3FF5A25C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70D57-D172-8648-80B8-CE7F5BE1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0D2CA1-6DF4-8240-8727-1F8A16ECD5BD}"/>
              </a:ext>
            </a:extLst>
          </p:cNvPr>
          <p:cNvSpPr txBox="1"/>
          <p:nvPr/>
        </p:nvSpPr>
        <p:spPr>
          <a:xfrm>
            <a:off x="1082343" y="1194247"/>
            <a:ext cx="1043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b="1" dirty="0">
                <a:solidFill>
                  <a:srgbClr val="F58D70"/>
                </a:solidFill>
                <a:latin typeface="Helvetica" pitchFamily="2" charset="0"/>
              </a:rPr>
              <a:t>  How We Help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D2F13B-FE57-B042-9191-B151C923EB16}"/>
              </a:ext>
            </a:extLst>
          </p:cNvPr>
          <p:cNvSpPr txBox="1"/>
          <p:nvPr/>
        </p:nvSpPr>
        <p:spPr>
          <a:xfrm>
            <a:off x="1262742" y="1963015"/>
            <a:ext cx="8146743" cy="37129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000" dirty="0">
                <a:latin typeface="Helvetica" pitchFamily="2" charset="0"/>
              </a:rPr>
              <a:t>NTM loans are safe and secure:</a:t>
            </a:r>
            <a:br>
              <a:rPr lang="en-NZ" sz="800" dirty="0">
                <a:latin typeface="Helvetica" pitchFamily="2" charset="0"/>
              </a:rPr>
            </a:br>
            <a:endParaRPr lang="en-NZ" sz="800" dirty="0">
              <a:latin typeface="Helvetica" pitchFamily="2" charset="0"/>
            </a:endParaRPr>
          </a:p>
          <a:p>
            <a:pPr>
              <a:lnSpc>
                <a:spcPct val="112000"/>
              </a:lnSpc>
            </a:pPr>
            <a:endParaRPr lang="en-NZ" sz="800" dirty="0">
              <a:solidFill>
                <a:srgbClr val="2CB7A3"/>
              </a:solidFill>
              <a:latin typeface="Helvetica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000" dirty="0">
                <a:solidFill>
                  <a:srgbClr val="2CB7A3"/>
                </a:solidFill>
                <a:latin typeface="Helvetica" pitchFamily="2" charset="0"/>
              </a:rPr>
              <a:t>✔️ </a:t>
            </a:r>
            <a:r>
              <a:rPr lang="en-US" sz="3000" dirty="0">
                <a:solidFill>
                  <a:srgbClr val="F58D70"/>
                </a:solidFill>
                <a:latin typeface="Helvetica" pitchFamily="2" charset="0"/>
              </a:rPr>
              <a:t>N</a:t>
            </a:r>
            <a:r>
              <a:rPr lang="en-NZ" sz="3000" dirty="0">
                <a:solidFill>
                  <a:srgbClr val="F58D70"/>
                </a:solidFill>
                <a:latin typeface="Helvetica" pitchFamily="2" charset="0"/>
              </a:rPr>
              <a:t>o </a:t>
            </a:r>
            <a:r>
              <a:rPr lang="en-NZ" sz="3000" dirty="0">
                <a:latin typeface="Helvetica" pitchFamily="2" charset="0"/>
              </a:rPr>
              <a:t>interest is charged</a:t>
            </a:r>
          </a:p>
          <a:p>
            <a:pPr>
              <a:lnSpc>
                <a:spcPct val="112000"/>
              </a:lnSpc>
            </a:pPr>
            <a:r>
              <a:rPr lang="en-US" sz="3000" dirty="0">
                <a:solidFill>
                  <a:srgbClr val="2CB7A3"/>
                </a:solidFill>
                <a:latin typeface="Helvetica" pitchFamily="2" charset="0"/>
              </a:rPr>
              <a:t>✔️ </a:t>
            </a:r>
            <a:r>
              <a:rPr lang="en-NZ" sz="3000" dirty="0">
                <a:latin typeface="Helvetica" pitchFamily="2" charset="0"/>
              </a:rPr>
              <a:t>No </a:t>
            </a:r>
            <a:r>
              <a:rPr lang="en-NZ" sz="3000" dirty="0">
                <a:solidFill>
                  <a:srgbClr val="F58D70"/>
                </a:solidFill>
                <a:latin typeface="Helvetica" pitchFamily="2" charset="0"/>
              </a:rPr>
              <a:t>fees</a:t>
            </a:r>
            <a:r>
              <a:rPr lang="en-NZ" sz="3000" dirty="0">
                <a:latin typeface="Helvetica" pitchFamily="2" charset="0"/>
              </a:rPr>
              <a:t> are charged</a:t>
            </a:r>
          </a:p>
          <a:p>
            <a:pPr>
              <a:lnSpc>
                <a:spcPct val="112000"/>
              </a:lnSpc>
            </a:pPr>
            <a:r>
              <a:rPr lang="en-US" sz="3000" dirty="0">
                <a:solidFill>
                  <a:srgbClr val="2CB7A3"/>
                </a:solidFill>
                <a:latin typeface="Helvetica" pitchFamily="2" charset="0"/>
              </a:rPr>
              <a:t>✔️ </a:t>
            </a:r>
            <a:r>
              <a:rPr lang="en-NZ" sz="3000" dirty="0">
                <a:latin typeface="Helvetica" pitchFamily="2" charset="0"/>
              </a:rPr>
              <a:t>The loan is repaid over </a:t>
            </a:r>
            <a:r>
              <a:rPr lang="en-NZ" sz="3000" dirty="0">
                <a:solidFill>
                  <a:srgbClr val="F58D70"/>
                </a:solidFill>
                <a:latin typeface="Helvetica" pitchFamily="2" charset="0"/>
              </a:rPr>
              <a:t>2 years</a:t>
            </a:r>
          </a:p>
          <a:p>
            <a:pPr>
              <a:lnSpc>
                <a:spcPct val="112000"/>
              </a:lnSpc>
            </a:pPr>
            <a:r>
              <a:rPr lang="en-US" sz="3000" dirty="0">
                <a:solidFill>
                  <a:srgbClr val="2CB7A3"/>
                </a:solidFill>
                <a:latin typeface="Helvetica" pitchFamily="2" charset="0"/>
              </a:rPr>
              <a:t>✔️ </a:t>
            </a:r>
            <a:r>
              <a:rPr lang="en-NZ" sz="3000" dirty="0">
                <a:latin typeface="Helvetica" pitchFamily="2" charset="0"/>
              </a:rPr>
              <a:t>Includes support from a </a:t>
            </a:r>
            <a:r>
              <a:rPr lang="en-NZ" sz="3000" dirty="0">
                <a:solidFill>
                  <a:srgbClr val="F58D70"/>
                </a:solidFill>
                <a:latin typeface="Helvetica" pitchFamily="2" charset="0"/>
              </a:rPr>
              <a:t>financial mentor </a:t>
            </a:r>
          </a:p>
          <a:p>
            <a:pPr>
              <a:lnSpc>
                <a:spcPct val="112000"/>
              </a:lnSpc>
            </a:pPr>
            <a:r>
              <a:rPr lang="en-NZ" sz="3000" dirty="0">
                <a:latin typeface="Helvetica" pitchFamily="2" charset="0"/>
              </a:rPr>
              <a:t>to improve financial capability and wellbeing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0092B0-2A12-A044-AF33-2CB643274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650" y="2450074"/>
            <a:ext cx="2624093" cy="2624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A4DFD-7A93-9943-9569-F73C846A4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44156">
            <a:off x="1333268" y="1384210"/>
            <a:ext cx="431980" cy="4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FC346F0-9C50-494A-80AD-4A2EC36A7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D00170-CD28-FF4D-AA5B-07F5DCC06A6D}"/>
              </a:ext>
            </a:extLst>
          </p:cNvPr>
          <p:cNvSpPr txBox="1"/>
          <p:nvPr/>
        </p:nvSpPr>
        <p:spPr>
          <a:xfrm>
            <a:off x="761717" y="965200"/>
            <a:ext cx="7304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NZ" dirty="0"/>
          </a:p>
          <a:p>
            <a:pPr lvl="1"/>
            <a:r>
              <a:rPr lang="en-NZ" sz="4800" dirty="0">
                <a:latin typeface="Helvetica" pitchFamily="2" charset="0"/>
              </a:rPr>
              <a:t>	 </a:t>
            </a:r>
            <a:r>
              <a:rPr lang="en-NZ" sz="4800" b="1" dirty="0">
                <a:solidFill>
                  <a:srgbClr val="F58D70"/>
                </a:solidFill>
                <a:latin typeface="Helvetica" pitchFamily="2" charset="0"/>
              </a:rPr>
              <a:t>The Loans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26EB23-7EE7-ED4E-B0C6-54C5E9E9F604}"/>
              </a:ext>
            </a:extLst>
          </p:cNvPr>
          <p:cNvSpPr txBox="1"/>
          <p:nvPr/>
        </p:nvSpPr>
        <p:spPr>
          <a:xfrm>
            <a:off x="3069460" y="5735637"/>
            <a:ext cx="35189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NZ" sz="1050" dirty="0"/>
          </a:p>
          <a:p>
            <a:pPr lvl="0" algn="ctr"/>
            <a:r>
              <a:rPr lang="en-NZ" sz="1050" b="1" dirty="0">
                <a:latin typeface="Helvetica" pitchFamily="2" charset="0"/>
              </a:rPr>
              <a:t>OUR LOANS ARE BACKED BY</a:t>
            </a:r>
            <a:endParaRPr lang="en-US" sz="1050" b="1" dirty="0">
              <a:latin typeface="Helvetica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83F28D-7356-FE4B-9809-36A4705376AC}"/>
              </a:ext>
            </a:extLst>
          </p:cNvPr>
          <p:cNvSpPr/>
          <p:nvPr/>
        </p:nvSpPr>
        <p:spPr>
          <a:xfrm>
            <a:off x="1355181" y="2217734"/>
            <a:ext cx="4091354" cy="1013191"/>
          </a:xfrm>
          <a:prstGeom prst="rect">
            <a:avLst/>
          </a:prstGeom>
          <a:solidFill>
            <a:srgbClr val="2CB7A3"/>
          </a:solidFill>
          <a:ln>
            <a:solidFill>
              <a:srgbClr val="2CB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BD52FE-391B-7348-8F9C-341AEEE58B88}"/>
              </a:ext>
            </a:extLst>
          </p:cNvPr>
          <p:cNvSpPr/>
          <p:nvPr/>
        </p:nvSpPr>
        <p:spPr>
          <a:xfrm>
            <a:off x="6106222" y="2251820"/>
            <a:ext cx="4091354" cy="1013191"/>
          </a:xfrm>
          <a:prstGeom prst="rect">
            <a:avLst/>
          </a:prstGeom>
          <a:solidFill>
            <a:srgbClr val="F58D70"/>
          </a:solidFill>
          <a:ln>
            <a:solidFill>
              <a:srgbClr val="F58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031ABB-A53F-A142-96FE-235112C96E8A}"/>
              </a:ext>
            </a:extLst>
          </p:cNvPr>
          <p:cNvSpPr txBox="1"/>
          <p:nvPr/>
        </p:nvSpPr>
        <p:spPr>
          <a:xfrm>
            <a:off x="1596888" y="2372951"/>
            <a:ext cx="3607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" b="1" dirty="0">
                <a:solidFill>
                  <a:schemeClr val="bg1"/>
                </a:solidFill>
                <a:latin typeface="Helvetica" pitchFamily="2" charset="0"/>
              </a:rPr>
              <a:t>GetControl</a:t>
            </a:r>
          </a:p>
          <a:p>
            <a:r>
              <a:rPr lang="en-NZ" sz="1700" dirty="0">
                <a:solidFill>
                  <a:schemeClr val="bg1"/>
                </a:solidFill>
                <a:latin typeface="Helvetica" pitchFamily="2" charset="0"/>
              </a:rPr>
              <a:t>Debt Relief Loan – up to $3,000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C2D5AB-1F63-4344-A316-7CCB15867E9B}"/>
              </a:ext>
            </a:extLst>
          </p:cNvPr>
          <p:cNvSpPr txBox="1"/>
          <p:nvPr/>
        </p:nvSpPr>
        <p:spPr>
          <a:xfrm>
            <a:off x="6262673" y="2401163"/>
            <a:ext cx="3607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" b="1" dirty="0">
                <a:solidFill>
                  <a:schemeClr val="bg1"/>
                </a:solidFill>
                <a:latin typeface="Helvetica" pitchFamily="2" charset="0"/>
              </a:rPr>
              <a:t>GetAhead</a:t>
            </a:r>
          </a:p>
          <a:p>
            <a:r>
              <a:rPr lang="en-NZ" sz="1700" dirty="0">
                <a:solidFill>
                  <a:schemeClr val="bg1"/>
                </a:solidFill>
                <a:latin typeface="Helvetica" pitchFamily="2" charset="0"/>
              </a:rPr>
              <a:t>Asset Building Loan – Up to $2,000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E243F18-6D5E-6B48-A57D-6EA8C94E1E7D}"/>
              </a:ext>
            </a:extLst>
          </p:cNvPr>
          <p:cNvSpPr/>
          <p:nvPr/>
        </p:nvSpPr>
        <p:spPr>
          <a:xfrm>
            <a:off x="5767646" y="3325961"/>
            <a:ext cx="4091354" cy="8898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75FD62-FE0F-194D-9E65-882A9B146382}"/>
              </a:ext>
            </a:extLst>
          </p:cNvPr>
          <p:cNvSpPr/>
          <p:nvPr/>
        </p:nvSpPr>
        <p:spPr>
          <a:xfrm>
            <a:off x="1355181" y="3265011"/>
            <a:ext cx="4091354" cy="11294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003917-6EC1-0F45-8FCD-A7E07D256466}"/>
              </a:ext>
            </a:extLst>
          </p:cNvPr>
          <p:cNvSpPr txBox="1"/>
          <p:nvPr/>
        </p:nvSpPr>
        <p:spPr>
          <a:xfrm>
            <a:off x="1524000" y="3401570"/>
            <a:ext cx="35300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" dirty="0">
                <a:latin typeface="Helvetica" pitchFamily="2" charset="0"/>
              </a:rPr>
              <a:t>To pay off high-interest, unmanageable debt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D21D01-645E-5B40-A689-EC72437ADEAF}"/>
              </a:ext>
            </a:extLst>
          </p:cNvPr>
          <p:cNvSpPr/>
          <p:nvPr/>
        </p:nvSpPr>
        <p:spPr>
          <a:xfrm>
            <a:off x="6106006" y="3308316"/>
            <a:ext cx="4091354" cy="108615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7F3FB-EEAD-1D4E-90A3-D4FB1E525AE9}"/>
              </a:ext>
            </a:extLst>
          </p:cNvPr>
          <p:cNvSpPr txBox="1"/>
          <p:nvPr/>
        </p:nvSpPr>
        <p:spPr>
          <a:xfrm>
            <a:off x="6130201" y="3364916"/>
            <a:ext cx="404296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" dirty="0">
                <a:latin typeface="Helvetica" pitchFamily="2" charset="0"/>
              </a:rPr>
              <a:t>To pay for an essential item such as a fridge, school fees or medical fees </a:t>
            </a:r>
            <a:br>
              <a:rPr lang="en-NZ" sz="1700" dirty="0">
                <a:latin typeface="Helvetica" pitchFamily="2" charset="0"/>
              </a:rPr>
            </a:br>
            <a:r>
              <a:rPr lang="en-NZ" sz="1700" dirty="0">
                <a:latin typeface="Helvetica" pitchFamily="2" charset="0"/>
              </a:rPr>
              <a:t>(car purchases aren’t covered)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B7C2AF0-C834-194E-B920-3F9F47928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329" y="5322469"/>
            <a:ext cx="763572" cy="763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12642B-BABA-5C4C-B492-90CD5B71A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644156">
            <a:off x="1333268" y="1384210"/>
            <a:ext cx="431980" cy="4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3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BBC-AC45-344C-BA2B-C98594BE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34A9-6E1D-D547-BCAF-3FF5A25C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70D57-D172-8648-80B8-CE7F5BE1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49247B-7C26-794D-8CFA-5DB5B09B1324}"/>
              </a:ext>
            </a:extLst>
          </p:cNvPr>
          <p:cNvSpPr/>
          <p:nvPr/>
        </p:nvSpPr>
        <p:spPr>
          <a:xfrm>
            <a:off x="441158" y="445168"/>
            <a:ext cx="11309684" cy="5967663"/>
          </a:xfrm>
          <a:prstGeom prst="rect">
            <a:avLst/>
          </a:prstGeom>
          <a:solidFill>
            <a:srgbClr val="F58D70"/>
          </a:solidFill>
          <a:ln>
            <a:solidFill>
              <a:srgbClr val="F58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FE54B-CA08-F345-9FC5-2FF44A5A20B3}"/>
              </a:ext>
            </a:extLst>
          </p:cNvPr>
          <p:cNvSpPr txBox="1"/>
          <p:nvPr/>
        </p:nvSpPr>
        <p:spPr>
          <a:xfrm>
            <a:off x="881168" y="895021"/>
            <a:ext cx="10869674" cy="4448334"/>
          </a:xfrm>
          <a:prstGeom prst="rect">
            <a:avLst/>
          </a:prstGeom>
          <a:solidFill>
            <a:srgbClr val="F58D70"/>
          </a:solidFill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How we work with Financial Mentors   </a:t>
            </a:r>
            <a:br>
              <a:rPr lang="en-AU" sz="900" dirty="0">
                <a:solidFill>
                  <a:srgbClr val="F58D70"/>
                </a:solidFill>
                <a:latin typeface="Helvetica" pitchFamily="2" charset="0"/>
              </a:rPr>
            </a:br>
            <a:endParaRPr lang="en-AU" sz="900" dirty="0">
              <a:solidFill>
                <a:srgbClr val="F58D70"/>
              </a:solidFill>
              <a:latin typeface="Helvetica" pitchFamily="2" charset="0"/>
            </a:endParaRPr>
          </a:p>
          <a:p>
            <a:pPr>
              <a:lnSpc>
                <a:spcPct val="112000"/>
              </a:lnSpc>
            </a:pPr>
            <a:br>
              <a:rPr lang="en-AU" sz="900" dirty="0">
                <a:solidFill>
                  <a:srgbClr val="F58D70"/>
                </a:solidFill>
                <a:latin typeface="Helvetica" pitchFamily="2" charset="0"/>
              </a:rPr>
            </a:br>
            <a:br>
              <a:rPr lang="en-AU" sz="900" dirty="0">
                <a:solidFill>
                  <a:srgbClr val="F58D70"/>
                </a:solidFill>
                <a:latin typeface="Helvetica" pitchFamily="2" charset="0"/>
              </a:rPr>
            </a:br>
            <a:br>
              <a:rPr lang="en-US" sz="900" dirty="0">
                <a:solidFill>
                  <a:srgbClr val="F58D70"/>
                </a:solidFill>
                <a:latin typeface="Helvetica" pitchFamily="2" charset="0"/>
              </a:rPr>
            </a:br>
            <a:r>
              <a:rPr lang="en-US" sz="900" dirty="0">
                <a:solidFill>
                  <a:srgbClr val="F58D70"/>
                </a:solidFill>
                <a:latin typeface="Helvetica" pitchFamily="2" charset="0"/>
              </a:rPr>
              <a:t>				</a:t>
            </a:r>
          </a:p>
          <a:p>
            <a:pPr>
              <a:lnSpc>
                <a:spcPct val="112000"/>
              </a:lnSpc>
            </a:pPr>
            <a:r>
              <a:rPr lang="en-US" sz="900" b="1" dirty="0">
                <a:solidFill>
                  <a:srgbClr val="F58D70"/>
                </a:solidFill>
                <a:latin typeface="Helvetica" pitchFamily="2" charset="0"/>
              </a:rPr>
              <a:t>				</a:t>
            </a:r>
          </a:p>
          <a:p>
            <a:pPr>
              <a:lnSpc>
                <a:spcPct val="112000"/>
              </a:lnSpc>
            </a:pPr>
            <a:r>
              <a:rPr lang="en-US" sz="900" b="1" dirty="0">
                <a:solidFill>
                  <a:srgbClr val="F58D70"/>
                </a:solidFill>
                <a:latin typeface="Helvetica" pitchFamily="2" charset="0"/>
              </a:rPr>
              <a:t>					</a:t>
            </a:r>
            <a:br>
              <a:rPr lang="en-US" sz="900" b="1" dirty="0">
                <a:solidFill>
                  <a:srgbClr val="F58D70"/>
                </a:solidFill>
                <a:latin typeface="Helvetica" pitchFamily="2" charset="0"/>
              </a:rPr>
            </a:br>
            <a:r>
              <a:rPr lang="en-US" sz="900" b="1" dirty="0">
                <a:solidFill>
                  <a:srgbClr val="F58D70"/>
                </a:solidFill>
                <a:latin typeface="Helvetica" pitchFamily="2" charset="0"/>
              </a:rPr>
              <a:t>					</a:t>
            </a:r>
            <a:r>
              <a:rPr lang="en-US" sz="2400" b="1" dirty="0">
                <a:latin typeface="Helvetica" pitchFamily="2" charset="0"/>
              </a:rPr>
              <a:t>LINDA MCCALLUM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					</a:t>
            </a:r>
            <a:r>
              <a:rPr lang="en-NZ" sz="2400" dirty="0">
                <a:latin typeface="Helvetica" pitchFamily="2" charset="0"/>
              </a:rPr>
              <a:t>Budget Service Engagement Coordinator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				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					</a:t>
            </a:r>
            <a:r>
              <a:rPr lang="en-US" sz="2000" dirty="0">
                <a:latin typeface="Helvetica" pitchFamily="2" charset="0"/>
                <a:hlinkClick r:id="rId4"/>
              </a:rPr>
              <a:t>support@ntm.org.nz</a:t>
            </a:r>
            <a:endParaRPr lang="en-US" sz="2000" dirty="0">
              <a:latin typeface="Helvetica" pitchFamily="2" charset="0"/>
            </a:endParaRPr>
          </a:p>
          <a:p>
            <a:pPr>
              <a:lnSpc>
                <a:spcPct val="112000"/>
              </a:lnSpc>
            </a:pPr>
            <a:endParaRPr lang="en-US" sz="2000" dirty="0">
              <a:latin typeface="Helvetica" pitchFamily="2" charset="0"/>
            </a:endParaRPr>
          </a:p>
          <a:p>
            <a:pPr>
              <a:lnSpc>
                <a:spcPct val="112000"/>
              </a:lnSpc>
            </a:pPr>
            <a:endParaRPr lang="en-US" sz="2800" dirty="0"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77855D-5987-014F-9935-683D4F1C9A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19" y="2938713"/>
            <a:ext cx="1155030" cy="1539451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852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771</Words>
  <Application>Microsoft Office PowerPoint</Application>
  <PresentationFormat>Widescreen</PresentationFormat>
  <Paragraphs>123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Bray</dc:creator>
  <cp:lastModifiedBy>Natalie Vincent</cp:lastModifiedBy>
  <cp:revision>126</cp:revision>
  <cp:lastPrinted>2022-02-16T23:20:03Z</cp:lastPrinted>
  <dcterms:created xsi:type="dcterms:W3CDTF">2021-02-23T19:33:37Z</dcterms:created>
  <dcterms:modified xsi:type="dcterms:W3CDTF">2022-03-31T22:12:04Z</dcterms:modified>
</cp:coreProperties>
</file>